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6.xml" ContentType="application/vnd.openxmlformats-officedocument.presentationml.tags+xml"/>
  <Override PartName="/ppt/notesSlides/notesSlide37.xml" ContentType="application/vnd.openxmlformats-officedocument.presentationml.notesSlide+xml"/>
  <Override PartName="/ppt/tags/tag7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84" r:id="rId2"/>
  </p:sldMasterIdLst>
  <p:notesMasterIdLst>
    <p:notesMasterId r:id="rId50"/>
  </p:notesMasterIdLst>
  <p:sldIdLst>
    <p:sldId id="2630" r:id="rId3"/>
    <p:sldId id="2617" r:id="rId4"/>
    <p:sldId id="2631" r:id="rId5"/>
    <p:sldId id="2637" r:id="rId6"/>
    <p:sldId id="2647" r:id="rId7"/>
    <p:sldId id="2644" r:id="rId8"/>
    <p:sldId id="2648" r:id="rId9"/>
    <p:sldId id="2649" r:id="rId10"/>
    <p:sldId id="2650" r:id="rId11"/>
    <p:sldId id="2651" r:id="rId12"/>
    <p:sldId id="2645" r:id="rId13"/>
    <p:sldId id="2652" r:id="rId14"/>
    <p:sldId id="2654" r:id="rId15"/>
    <p:sldId id="2653" r:id="rId16"/>
    <p:sldId id="2655" r:id="rId17"/>
    <p:sldId id="2657" r:id="rId18"/>
    <p:sldId id="2659" r:id="rId19"/>
    <p:sldId id="2660" r:id="rId20"/>
    <p:sldId id="2661" r:id="rId21"/>
    <p:sldId id="2662" r:id="rId22"/>
    <p:sldId id="2663" r:id="rId23"/>
    <p:sldId id="2664" r:id="rId24"/>
    <p:sldId id="2665" r:id="rId25"/>
    <p:sldId id="2666" r:id="rId26"/>
    <p:sldId id="2667" r:id="rId27"/>
    <p:sldId id="2668" r:id="rId28"/>
    <p:sldId id="2669" r:id="rId29"/>
    <p:sldId id="2670" r:id="rId30"/>
    <p:sldId id="2671" r:id="rId31"/>
    <p:sldId id="2672" r:id="rId32"/>
    <p:sldId id="2673" r:id="rId33"/>
    <p:sldId id="2674" r:id="rId34"/>
    <p:sldId id="2687" r:id="rId35"/>
    <p:sldId id="2675" r:id="rId36"/>
    <p:sldId id="2676" r:id="rId37"/>
    <p:sldId id="2677" r:id="rId38"/>
    <p:sldId id="2678" r:id="rId39"/>
    <p:sldId id="2680" r:id="rId40"/>
    <p:sldId id="2679" r:id="rId41"/>
    <p:sldId id="2684" r:id="rId42"/>
    <p:sldId id="2646" r:id="rId43"/>
    <p:sldId id="2681" r:id="rId44"/>
    <p:sldId id="2682" r:id="rId45"/>
    <p:sldId id="2683" r:id="rId46"/>
    <p:sldId id="2685" r:id="rId47"/>
    <p:sldId id="2686" r:id="rId48"/>
    <p:sldId id="2658" r:id="rId49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>
          <p15:clr>
            <a:srgbClr val="A4A3A4"/>
          </p15:clr>
        </p15:guide>
        <p15:guide id="2" pos="76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2C0"/>
    <a:srgbClr val="48A2A0"/>
    <a:srgbClr val="436B9B"/>
    <a:srgbClr val="FF6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4" y="39"/>
      </p:cViewPr>
      <p:guideLst>
        <p:guide orient="horz" pos="2364"/>
        <p:guide pos="76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58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10804-FE04-47AA-8C0E-F2613B59AD83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BF47-3ED1-41B6-A9DB-D47E6373B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33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44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6AF29-B40D-2164-B6F1-5D19B09F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6DA022-F8F5-FEFA-A0D2-9E9A98A0E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9AFA9A-A1CA-2689-26FA-619E15265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65913-3137-3917-6159-352FC94BC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19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175F-863D-A2AD-2149-0576ACA39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2AA942-9754-950A-F352-47FEDF08A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127042-C277-2BF9-3559-27705C5C8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9F9838-8025-5CA8-3EEB-D400AD330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9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6ECB8-6B5D-D751-82FE-4F4BA145C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AF35C2-C9F7-7869-C64B-3FDF2A79D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437188-72E3-1A11-C18E-0114992D1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04C09-4F85-EB14-2F61-C545FCDC0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19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DC1DB-027F-6CB8-54BD-D2BC219EA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6AA8A7-65F9-8771-03B7-B71912F7F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816DAF-A895-71C1-D957-F6F59AF8F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7EAB8-3227-A650-73FA-309A166F9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66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70B8-9D3A-B43F-1DE3-7F33BC298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74E295-3CD4-864F-C0D9-9B8306F7D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FBD9CA-DD82-26AC-7017-1A991D4C6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2F701A-B3E5-B621-B9D6-90BE2F5BC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27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7674-7E64-CCC6-6C94-1F38A7244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1231FE-8B09-9CDC-D603-606D7681C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47D378-2FE4-8BA5-927B-53A2A84D6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6113A-3D93-69AB-0952-2F824CC96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08D61-578F-5C90-BA2E-4CE76A952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FF5CEA-6589-608F-D59F-78346D379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004071-3DC9-1FF8-8FA1-1A922D4A1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73706-B3AE-685D-8EAE-36C8BEFAC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43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CAC4-93EB-621F-0EC3-04C48FEE3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D84692-5F4C-95E5-A14D-ADFB20168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63ADCB-35DF-A3ED-01AB-6E8F2E5FC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5659C1-6599-77F5-DB3A-8964FA3D4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580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014CB-0E2B-0FAB-99CF-3314FF9E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956328-3E29-A737-786D-35597DEF2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1AD985-A5BE-871D-A423-C3EF6BD27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1C902F-F35D-B0F4-D999-A890D699A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374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356E2-7AFA-255D-2F77-430FBB47E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AEF489-DFF6-A9A5-2FCF-31FF08E16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52E5F4-AE12-7D17-6D6C-844486570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AFDD3-CA44-188B-55C5-BCA35AC32D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57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358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21F1B-F640-96B5-3DE2-177BF5044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D197AA-0015-44B7-C75A-68CACB03E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F39445-3928-9B2D-9BCB-438360AE2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D602FF-AFB5-61B7-D3AF-86BED1BFB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907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30D2A-15A0-31F7-8088-2D6B1850C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B4EE61-0BF6-A99D-C158-6DACB753E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214379-3A6A-AA4C-8797-DBCD51B81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BD3CCE-D261-F54E-C549-EF4C3781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02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45DCC-8332-E019-DA5E-49F6C934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43D6F0-F25E-B5ED-B1DC-10276C9DE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DFD99E-B552-ED38-9B0B-2A8726B39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322CEA-B83B-587A-A23E-7AF42A24CB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499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5BB78-09CD-C34C-04BF-5E75711FF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9A1DB3-BD03-0B21-6D40-A4CCDEA5F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E0F8D0-3CF1-EA77-C4FF-DF1B43EFD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4A2DC5-4176-0705-603A-E8DD95DF3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203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C359F-7C5F-02B6-E523-3C16C20E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366FF5-144E-7B44-31F6-96AA5B6D4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E1AEB1-DCED-24D7-F697-7C08222D6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05475-3DEF-31B9-79F6-55A86C2D56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445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7DB39-2409-9024-C05A-935CE0A6C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4783FB-E79E-8A93-67F7-24CD3C5BB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0BCBC6-6EB6-A43B-53D2-C1D4892E0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834940-613F-51DC-0FCE-BAD26C56A5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006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71A61-1656-2A48-0E3B-076277F5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087C94-CCBA-E7D4-0189-EAC0B7E3A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D15FF4-B7F7-5B2E-FC6A-E1FAF3B19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84933C-1075-9B22-47BF-23D6BBC1F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94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A4CF8-98D9-713E-623C-72BF2BD5E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CAC897-CAB8-B766-8764-7C95DB00C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BCA344-3384-7156-CD76-52D9D2558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D13A8D-CD08-CBBF-A9A3-3AEBA0397A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560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0FAA5-AC42-E9E6-26E3-46BA18460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56505F-6DF1-88C9-CD39-3DBB6F8B3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51D34D-3CDB-DF25-7102-66337A5F8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A0396-FC7C-8413-6689-65ADD44251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579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266B0-4399-5432-CBB5-898419FA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F9F3B8-F9E7-7366-E8C2-735D0F7EF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A179C2-6BAB-788B-7264-34A6E8DE0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6A0737-61E2-DEA7-362D-CAC699A0F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538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5F813-CD5C-1AF5-25FD-F8FD86C7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84D148-DC59-6837-516B-4BDEFAE28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597A03-E2CC-9CDE-F9E1-4283E47A6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41D8B6-BE3E-9279-A3D0-F84F188312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3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8B656-F613-6991-0679-710D58281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7B5157-2515-77DB-F430-B5F43EA32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63669A-43C2-4ECB-2C31-ADFCAA7D3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0F7646-9192-AB27-140A-C9620A381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06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9BBEA-D039-3224-A401-4B26FA60F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1E032C-A815-A6A3-8A35-2650FDA48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E1A0B1-AFFC-19D2-CC05-62D4DAC90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B4327C-4D15-65C3-5AE7-6D9A556C78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30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9169F-32A1-A67E-5B97-A790FA7B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E2B254-8F18-9B3B-9DE5-A6153EA49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32516E-75A9-2B6C-5CE9-96D85FBE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AA11B4-F081-6974-CD9A-1BF9BF652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289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CBB0-DA0A-9195-83ED-0C1E39456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261456-EFA0-C457-76EA-971C6F7CA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5BAE38-3E17-FEEC-5542-E848EF34A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454F81-44DC-08AC-0AD3-9BB508F3D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302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65052-F256-7BA9-4DC5-44C8B9BF0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C22543-2F91-615A-F7EB-24A08D457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1DEDC3-20C6-CB14-5CBD-092E360FC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4BE38-7315-474B-417E-1C6D6B5276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53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D959-54B2-4C01-BCFA-EF0331589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20EEC0-D252-F436-9E6E-843771FEC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F5E184-ADF7-8A50-197F-77ED88EE3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E554CE-5737-7CF4-D525-866343329A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655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D0944-1543-C4F8-399C-D90CC72B7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A71605-D737-32A8-BDC4-8CB620218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EB9588-419F-F2DB-2057-FD24012B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7E361-4879-458C-311D-A0EEAAD91F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330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54048-613F-2EAA-EC7D-4EFF12D99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540764-073A-E3D3-978C-25883ACC4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BFC372-B0CD-F3D4-36AB-E6F82C64E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68A161-86C7-B02F-D283-2C0847DE8A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87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54048-613F-2EAA-EC7D-4EFF12D99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540764-073A-E3D3-978C-25883ACC4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BFC372-B0CD-F3D4-36AB-E6F82C64E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68A161-86C7-B02F-D283-2C0847DE8A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830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0E3A-9B4D-A884-AE8C-7F438EB02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044925-7C52-25A5-A770-C73D6538E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ADEDFF-EEBE-E837-7B0D-72358FED5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3E70C-7F58-4C51-E36C-CE7BFF2F2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17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3CD40-23F0-AD63-8827-89537004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DB79A5-4F2A-ABC5-7F16-C5B8C6342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938411-04B0-983B-BD10-6D91DC7CC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464D15-B3D0-2FDF-D135-C0545B553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258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52BCD-4772-A68F-F61A-7D6AA97B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9AA26C-BD66-4332-CE9E-BA2C85110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F58945-48D1-1E67-BE68-19CC504CB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35E6CC-43C8-7337-4093-D4D921ED9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264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77B03-D4CB-6C03-B9C0-70AFF4403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D31438-CDE1-C32F-73AE-EF32492A5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593EC0-ACAE-3700-C880-077DECD9A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749566-283C-65E3-1578-284B2231BD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57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443F-21BF-30C3-0C58-615156F9B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E6345B-8700-3D9A-560E-08F8C1BBC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88A7E2-08F3-05D1-B2DD-4D26D3E3C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8F6712-CF6B-D452-7D10-86DD5F0B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2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6B8AF-4A2F-BE3D-4463-05910AD85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84313-33E2-31B0-F818-51ABF4CF5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22F425-4EFA-68BD-B06D-6E5FC85CB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7CF09F-AEA0-2EB3-F44E-85B554E376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686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5E822-E59D-0110-537C-705952468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43FF57-F71C-7C88-6295-EE36AA0BF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F9F2FB-2C11-F360-21F9-7E7C4B498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2EEBF4-CC4F-E713-1BC7-77E588F6D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30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6214A-956D-9333-CCCB-DFBD29B7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D6C2D4-2A1B-7631-A1F1-9BA8B67B8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28DA0A-1B61-2D75-DD5C-CF49A9EDD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48DAB0-5140-A436-1825-BF2633EB8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34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40112-A42B-9319-405B-CB39C38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954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4E724-ECEF-4EE4-FB9C-9638B303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2CCC3-6DCF-8235-1301-36683266F2DA}"/>
              </a:ext>
            </a:extLst>
          </p:cNvPr>
          <p:cNvSpPr txBox="1"/>
          <p:nvPr userDrawn="1"/>
        </p:nvSpPr>
        <p:spPr>
          <a:xfrm>
            <a:off x="615933" y="637444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85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7A14E-F112-5C93-6BDA-3431B551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12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6287D-2186-820E-08C3-A69B8C8B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189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735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19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28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55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731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BF3F8-2A15-E886-BB36-ED2BEA13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2571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66D18-B7A1-1848-A27D-1A50A641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9835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11A6E-0265-7FB6-6ECF-A8780CCB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F2152-79A8-76EC-0E1F-2033B79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154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0F18B-72DC-082A-E4C5-3AC92E5D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3192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28CAF-3E5C-E202-3AEB-AC6B8481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319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8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02D85F-A3BF-4E02-934B-A5902CED6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450EC31-49D3-4C8B-8FDF-3DD0C4A30EA7}"/>
              </a:ext>
            </a:extLst>
          </p:cNvPr>
          <p:cNvGrpSpPr/>
          <p:nvPr/>
        </p:nvGrpSpPr>
        <p:grpSpPr>
          <a:xfrm rot="10800000">
            <a:off x="-885900" y="3867109"/>
            <a:ext cx="3185286" cy="3512032"/>
            <a:chOff x="9664473" y="816338"/>
            <a:chExt cx="3185286" cy="3512032"/>
          </a:xfrm>
        </p:grpSpPr>
        <p:sp>
          <p:nvSpPr>
            <p:cNvPr id="28" name="íṧḻiḋe">
              <a:extLst>
                <a:ext uri="{FF2B5EF4-FFF2-40B4-BE49-F238E27FC236}">
                  <a16:creationId xmlns:a16="http://schemas.microsoft.com/office/drawing/2014/main" id="{1EB686C4-89DE-4FF9-900B-EAF356B1FF5A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íş1íḍè">
              <a:extLst>
                <a:ext uri="{FF2B5EF4-FFF2-40B4-BE49-F238E27FC236}">
                  <a16:creationId xmlns:a16="http://schemas.microsoft.com/office/drawing/2014/main" id="{540F4C9A-3B9E-4ABB-B254-2C6BE2FD027C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C6274BB-68D2-44F0-B6A5-65D7A8431236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6" name="íSliḑè">
              <a:extLst>
                <a:ext uri="{FF2B5EF4-FFF2-40B4-BE49-F238E27FC236}">
                  <a16:creationId xmlns:a16="http://schemas.microsoft.com/office/drawing/2014/main" id="{3480ACD2-8A8A-4482-9407-7C85B8389120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íš1ïḋe">
              <a:extLst>
                <a:ext uri="{FF2B5EF4-FFF2-40B4-BE49-F238E27FC236}">
                  <a16:creationId xmlns:a16="http://schemas.microsoft.com/office/drawing/2014/main" id="{C6B3AB5A-2C6D-459A-9992-67A9D3FBCFAD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4" name="íşḷiḍé">
            <a:extLst>
              <a:ext uri="{FF2B5EF4-FFF2-40B4-BE49-F238E27FC236}">
                <a16:creationId xmlns:a16="http://schemas.microsoft.com/office/drawing/2014/main" id="{EF9B3A90-C516-48FB-BEED-6CCFC7D2D9C4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iṡḷîďê">
            <a:extLst>
              <a:ext uri="{FF2B5EF4-FFF2-40B4-BE49-F238E27FC236}">
                <a16:creationId xmlns:a16="http://schemas.microsoft.com/office/drawing/2014/main" id="{B2F177F4-EE47-4F5C-9C3F-74903C1EE4EC}"/>
              </a:ext>
            </a:extLst>
          </p:cNvPr>
          <p:cNvSpPr txBox="1">
            <a:spLocks/>
          </p:cNvSpPr>
          <p:nvPr/>
        </p:nvSpPr>
        <p:spPr>
          <a:xfrm>
            <a:off x="2600325" y="1663936"/>
            <a:ext cx="7181850" cy="137505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600" b="0" dirty="0">
                <a:solidFill>
                  <a:srgbClr val="48A2A0"/>
                </a:solidFill>
                <a:latin typeface="+mn-lt"/>
                <a:ea typeface="+mn-ea"/>
                <a:cs typeface="+mn-ea"/>
                <a:sym typeface="+mn-lt"/>
              </a:rPr>
              <a:t>统计分析与建模课程项目：</a:t>
            </a:r>
            <a:endParaRPr lang="en-US" altLang="zh-CN" sz="3600" b="0" dirty="0">
              <a:solidFill>
                <a:srgbClr val="48A2A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/>
            <a:r>
              <a:rPr lang="zh-CN" altLang="en-US" sz="3600" b="0" dirty="0">
                <a:solidFill>
                  <a:srgbClr val="48A2A0"/>
                </a:solidFill>
                <a:latin typeface="+mn-lt"/>
                <a:ea typeface="+mn-ea"/>
                <a:cs typeface="+mn-ea"/>
                <a:sym typeface="+mn-lt"/>
              </a:rPr>
              <a:t>基于深圳极端天气预警数据的建模</a:t>
            </a:r>
          </a:p>
        </p:txBody>
      </p:sp>
      <p:sp>
        <p:nvSpPr>
          <p:cNvPr id="16" name="íṥļîḍe">
            <a:extLst>
              <a:ext uri="{FF2B5EF4-FFF2-40B4-BE49-F238E27FC236}">
                <a16:creationId xmlns:a16="http://schemas.microsoft.com/office/drawing/2014/main" id="{DC3D5F2C-40F6-47EE-B9C2-FBB806BED3FA}"/>
              </a:ext>
            </a:extLst>
          </p:cNvPr>
          <p:cNvSpPr/>
          <p:nvPr/>
        </p:nvSpPr>
        <p:spPr>
          <a:xfrm>
            <a:off x="7939553" y="4672225"/>
            <a:ext cx="1825624" cy="324372"/>
          </a:xfrm>
          <a:prstGeom prst="roundRect">
            <a:avLst>
              <a:gd name="adj" fmla="val 50000"/>
            </a:avLst>
          </a:prstGeom>
          <a:solidFill>
            <a:srgbClr val="6C9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cs typeface="+mn-ea"/>
                <a:sym typeface="+mn-lt"/>
              </a:rPr>
              <a:t>2354269</a:t>
            </a:r>
            <a:r>
              <a:rPr lang="zh-CN" altLang="en-US" sz="1600" dirty="0">
                <a:cs typeface="+mn-ea"/>
                <a:sym typeface="+mn-lt"/>
              </a:rPr>
              <a:t> 刘笑云</a:t>
            </a:r>
          </a:p>
        </p:txBody>
      </p:sp>
    </p:spTree>
    <p:extLst>
      <p:ext uri="{BB962C8B-B14F-4D97-AF65-F5344CB8AC3E}">
        <p14:creationId xmlns:p14="http://schemas.microsoft.com/office/powerpoint/2010/main" val="36042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D687-18C8-AB3B-C518-75DAB9A31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E9F0F70-0C63-5FCC-70E2-09A4610FFCF3}"/>
              </a:ext>
            </a:extLst>
          </p:cNvPr>
          <p:cNvSpPr/>
          <p:nvPr/>
        </p:nvSpPr>
        <p:spPr>
          <a:xfrm>
            <a:off x="1206863" y="448348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深圳灾害天气预警数据集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FF8B30A-B586-25C0-D151-0F90AAB78728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EB912C5B-D39B-69C0-9118-C894EEF5A4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4A0C3DB8-DC85-A6FC-64FD-3D61FF8F91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D69469F-D3D9-EA22-7201-8D211C7A6AA6}"/>
              </a:ext>
            </a:extLst>
          </p:cNvPr>
          <p:cNvSpPr txBox="1"/>
          <p:nvPr/>
        </p:nvSpPr>
        <p:spPr>
          <a:xfrm>
            <a:off x="1442975" y="4421846"/>
            <a:ext cx="8752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完整数据集为</a:t>
            </a:r>
            <a:r>
              <a:rPr lang="en-US" altLang="zh-CN" dirty="0"/>
              <a:t>9000</a:t>
            </a:r>
            <a:r>
              <a:rPr lang="zh-CN" altLang="en-US" dirty="0"/>
              <a:t>多行的</a:t>
            </a:r>
            <a:r>
              <a:rPr lang="en-US" altLang="zh-CN" dirty="0"/>
              <a:t>csv</a:t>
            </a:r>
            <a:r>
              <a:rPr lang="zh-CN" altLang="en-US" dirty="0"/>
              <a:t>文件，包括从</a:t>
            </a:r>
            <a:r>
              <a:rPr lang="en-US" altLang="zh-CN" dirty="0"/>
              <a:t>2013</a:t>
            </a:r>
            <a:r>
              <a:rPr lang="zh-CN" altLang="en-US" dirty="0"/>
              <a:t>年开始的灾害天气预警数据。然而早期数据时间顺序混乱，格式也不太规整，综合考虑统计分析与建模课程的质量要求和数据量要求，我筛选出</a:t>
            </a:r>
            <a:r>
              <a:rPr lang="en-US" altLang="zh-CN" dirty="0"/>
              <a:t>2025</a:t>
            </a:r>
            <a:r>
              <a:rPr lang="zh-CN" altLang="en-US" dirty="0"/>
              <a:t>年一整年的数据集，共</a:t>
            </a:r>
            <a:r>
              <a:rPr lang="en-US" altLang="zh-CN" dirty="0"/>
              <a:t>892</a:t>
            </a:r>
            <a:r>
              <a:rPr lang="zh-CN" altLang="en-US" dirty="0"/>
              <a:t>条。新数据集格式统一，时间也有序，是相当高质量的数据集。</a:t>
            </a:r>
          </a:p>
        </p:txBody>
      </p:sp>
      <p:sp>
        <p:nvSpPr>
          <p:cNvPr id="5" name="iŝlïḍé">
            <a:extLst>
              <a:ext uri="{FF2B5EF4-FFF2-40B4-BE49-F238E27FC236}">
                <a16:creationId xmlns:a16="http://schemas.microsoft.com/office/drawing/2014/main" id="{06C1F949-74DD-7FC3-CDA6-3A72A96DA60E}"/>
              </a:ext>
            </a:extLst>
          </p:cNvPr>
          <p:cNvSpPr/>
          <p:nvPr/>
        </p:nvSpPr>
        <p:spPr>
          <a:xfrm>
            <a:off x="-1" y="1540113"/>
            <a:ext cx="12188945" cy="2550771"/>
          </a:xfrm>
          <a:custGeom>
            <a:avLst/>
            <a:gdLst>
              <a:gd name="connsiteX0" fmla="*/ 0 w 12188945"/>
              <a:gd name="connsiteY0" fmla="*/ 0 h 2550771"/>
              <a:gd name="connsiteX1" fmla="*/ 12188945 w 12188945"/>
              <a:gd name="connsiteY1" fmla="*/ 0 h 2550771"/>
              <a:gd name="connsiteX2" fmla="*/ 12188945 w 12188945"/>
              <a:gd name="connsiteY2" fmla="*/ 1317140 h 2550771"/>
              <a:gd name="connsiteX3" fmla="*/ 6463532 w 12188945"/>
              <a:gd name="connsiteY3" fmla="*/ 2244361 h 2550771"/>
              <a:gd name="connsiteX4" fmla="*/ 3760419 w 12188945"/>
              <a:gd name="connsiteY4" fmla="*/ 2550771 h 2550771"/>
              <a:gd name="connsiteX5" fmla="*/ 0 w 12188945"/>
              <a:gd name="connsiteY5" fmla="*/ 2148442 h 25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45" h="2550771">
                <a:moveTo>
                  <a:pt x="0" y="0"/>
                </a:moveTo>
                <a:lnTo>
                  <a:pt x="12188945" y="0"/>
                </a:lnTo>
                <a:lnTo>
                  <a:pt x="12188945" y="1317140"/>
                </a:lnTo>
                <a:cubicBezTo>
                  <a:pt x="9854891" y="1317140"/>
                  <a:pt x="9376111" y="1482335"/>
                  <a:pt x="6463532" y="2244361"/>
                </a:cubicBezTo>
                <a:cubicBezTo>
                  <a:pt x="5595743" y="2470838"/>
                  <a:pt x="4653144" y="2550771"/>
                  <a:pt x="3760419" y="2550771"/>
                </a:cubicBezTo>
                <a:cubicBezTo>
                  <a:pt x="1750540" y="2550771"/>
                  <a:pt x="0" y="2148442"/>
                  <a:pt x="0" y="2148442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737652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E5E40E0-0FFA-43D5-840D-A720BDEC9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65CD391-7471-4941-A473-88EA6FAAED1C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>
              <a:extLst>
                <a:ext uri="{FF2B5EF4-FFF2-40B4-BE49-F238E27FC236}">
                  <a16:creationId xmlns:a16="http://schemas.microsoft.com/office/drawing/2014/main" id="{6A3F5E8B-3248-41F6-A916-52B0F1082F50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>
              <a:extLst>
                <a:ext uri="{FF2B5EF4-FFF2-40B4-BE49-F238E27FC236}">
                  <a16:creationId xmlns:a16="http://schemas.microsoft.com/office/drawing/2014/main" id="{2E87F97A-6883-4FE9-8351-D3AA8FAEA8D1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55B3F9C-7875-4376-9477-2DDF5845C388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>
              <a:extLst>
                <a:ext uri="{FF2B5EF4-FFF2-40B4-BE49-F238E27FC236}">
                  <a16:creationId xmlns:a16="http://schemas.microsoft.com/office/drawing/2014/main" id="{68263DC6-897F-4BB5-A9F4-1BD555DCE727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>
              <a:extLst>
                <a:ext uri="{FF2B5EF4-FFF2-40B4-BE49-F238E27FC236}">
                  <a16:creationId xmlns:a16="http://schemas.microsoft.com/office/drawing/2014/main" id="{8975BE86-DB9E-4EA9-B97F-6A7F476D516C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>
              <a:extLst>
                <a:ext uri="{FF2B5EF4-FFF2-40B4-BE49-F238E27FC236}">
                  <a16:creationId xmlns:a16="http://schemas.microsoft.com/office/drawing/2014/main" id="{2737E9D6-0643-41AF-AE29-CE87EC139A00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9" name="íşḷiḍé">
            <a:extLst>
              <a:ext uri="{FF2B5EF4-FFF2-40B4-BE49-F238E27FC236}">
                <a16:creationId xmlns:a16="http://schemas.microsoft.com/office/drawing/2014/main" id="{7094CA67-EBA0-4281-BB65-2734BDDA719B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03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3712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分析与建模过程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09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6" grpId="0" animBg="1"/>
      <p:bldP spid="33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57FE2-1606-6C0E-29EC-BC21794B4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F05337E-36C0-0FF4-8353-0BD66D5803C8}"/>
              </a:ext>
            </a:extLst>
          </p:cNvPr>
          <p:cNvSpPr/>
          <p:nvPr/>
        </p:nvSpPr>
        <p:spPr>
          <a:xfrm>
            <a:off x="1206863" y="448348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数据理解与清洗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53DCD88-6AB6-E8EE-2A7D-124E5F3B5FFD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19789F01-577E-F949-1CCA-3628E26143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00E71E89-2F00-78AD-DA6B-C12A303F80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5AC889F-6A96-EAD6-F22D-22997F17B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3" y="1506671"/>
            <a:ext cx="11526835" cy="47074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29B3C8-9757-A4D7-0DEF-9B65E7CC40B9}"/>
              </a:ext>
            </a:extLst>
          </p:cNvPr>
          <p:cNvSpPr txBox="1"/>
          <p:nvPr/>
        </p:nvSpPr>
        <p:spPr>
          <a:xfrm>
            <a:off x="598098" y="116180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环境准备与数据加载</a:t>
            </a:r>
          </a:p>
        </p:txBody>
      </p:sp>
    </p:spTree>
    <p:extLst>
      <p:ext uri="{BB962C8B-B14F-4D97-AF65-F5344CB8AC3E}">
        <p14:creationId xmlns:p14="http://schemas.microsoft.com/office/powerpoint/2010/main" val="532696854"/>
      </p:ext>
    </p:extLst>
  </p:cSld>
  <p:clrMapOvr>
    <a:masterClrMapping/>
  </p:clrMapOvr>
  <p:transition spd="slow" advTm="300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BD569-BAA7-7BA2-D076-2642536C3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F417D80F-0D16-FC19-F325-508A27A6F2CD}"/>
              </a:ext>
            </a:extLst>
          </p:cNvPr>
          <p:cNvSpPr/>
          <p:nvPr/>
        </p:nvSpPr>
        <p:spPr>
          <a:xfrm>
            <a:off x="1206863" y="448348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数据理解与清洗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F9E5F0C-B83C-289D-C261-928538909D4A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1B32D092-ECDB-A451-D7D6-2891FA7321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AC758BD0-C69A-E60B-886A-7E9B28EC5A7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8B4558A5-0AF5-FF2C-6D21-5893B36D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92" y="1244011"/>
            <a:ext cx="8827698" cy="4570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D647C0-B014-28E7-747D-0AE8378D7C13}"/>
              </a:ext>
            </a:extLst>
          </p:cNvPr>
          <p:cNvSpPr txBox="1"/>
          <p:nvPr/>
        </p:nvSpPr>
        <p:spPr>
          <a:xfrm>
            <a:off x="935113" y="6106037"/>
            <a:ext cx="1091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注意到入库时间和发布时间数据有</a:t>
            </a:r>
            <a:r>
              <a:rPr lang="en-US" altLang="zh-CN" dirty="0"/>
              <a:t>’\t’</a:t>
            </a:r>
            <a:r>
              <a:rPr lang="zh-CN" altLang="en-US" dirty="0"/>
              <a:t>前缀，之后要滤除；信号影响区域使用中文标点</a:t>
            </a:r>
            <a:r>
              <a:rPr lang="en-US" altLang="zh-CN" dirty="0"/>
              <a:t>’</a:t>
            </a:r>
            <a:r>
              <a:rPr lang="zh-CN" altLang="en-US" dirty="0"/>
              <a:t>、</a:t>
            </a:r>
            <a:r>
              <a:rPr lang="en-US" altLang="zh-CN" dirty="0"/>
              <a:t>’</a:t>
            </a:r>
            <a:r>
              <a:rPr lang="zh-CN" altLang="en-US" dirty="0"/>
              <a:t>分隔，之后要修改</a:t>
            </a:r>
          </a:p>
        </p:txBody>
      </p:sp>
    </p:spTree>
    <p:extLst>
      <p:ext uri="{BB962C8B-B14F-4D97-AF65-F5344CB8AC3E}">
        <p14:creationId xmlns:p14="http://schemas.microsoft.com/office/powerpoint/2010/main" val="3107054278"/>
      </p:ext>
    </p:extLst>
  </p:cSld>
  <p:clrMapOvr>
    <a:masterClrMapping/>
  </p:clrMapOvr>
  <p:transition spd="slow" advTm="300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8F0B5-8BF0-5383-9F62-09F53271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FA33303B-1725-61C9-0BCE-C9C895BAB420}"/>
              </a:ext>
            </a:extLst>
          </p:cNvPr>
          <p:cNvSpPr/>
          <p:nvPr/>
        </p:nvSpPr>
        <p:spPr>
          <a:xfrm>
            <a:off x="1206863" y="448348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数据理解与清洗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2FA53F9-062D-A494-F742-FAF8A670EE72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7F5DCA37-0F66-ABB5-9CBE-575C4F37E3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0BC007B6-6ECF-5D82-BB26-FF06FAAADC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片包含 矩形&#10;&#10;AI 生成的内容可能不正确。">
            <a:extLst>
              <a:ext uri="{FF2B5EF4-FFF2-40B4-BE49-F238E27FC236}">
                <a16:creationId xmlns:a16="http://schemas.microsoft.com/office/drawing/2014/main" id="{F8642F78-5EF2-8434-6621-DB52C1D9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2849"/>
            <a:ext cx="12192000" cy="2332152"/>
          </a:xfrm>
          <a:prstGeom prst="rect">
            <a:avLst/>
          </a:prstGeom>
        </p:spPr>
      </p:pic>
      <p:pic>
        <p:nvPicPr>
          <p:cNvPr id="6" name="图片 5" descr="手机屏幕截图&#10;&#10;AI 生成的内容可能不正确。">
            <a:extLst>
              <a:ext uri="{FF2B5EF4-FFF2-40B4-BE49-F238E27FC236}">
                <a16:creationId xmlns:a16="http://schemas.microsoft.com/office/drawing/2014/main" id="{2C29C7D7-70EE-6844-FD58-E57B83805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54" y="638423"/>
            <a:ext cx="5766910" cy="609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C2038-BDC9-C09E-1A6B-440B0C8122F7}"/>
              </a:ext>
            </a:extLst>
          </p:cNvPr>
          <p:cNvSpPr txBox="1"/>
          <p:nvPr/>
        </p:nvSpPr>
        <p:spPr>
          <a:xfrm>
            <a:off x="336174" y="14335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数据概览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EA34D6-5DCB-E3F8-9A0C-0BD763CCA83F}"/>
              </a:ext>
            </a:extLst>
          </p:cNvPr>
          <p:cNvSpPr txBox="1"/>
          <p:nvPr/>
        </p:nvSpPr>
        <p:spPr>
          <a:xfrm>
            <a:off x="385314" y="47760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没有空值</a:t>
            </a:r>
          </a:p>
        </p:txBody>
      </p:sp>
    </p:spTree>
    <p:extLst>
      <p:ext uri="{BB962C8B-B14F-4D97-AF65-F5344CB8AC3E}">
        <p14:creationId xmlns:p14="http://schemas.microsoft.com/office/powerpoint/2010/main" val="4207804661"/>
      </p:ext>
    </p:extLst>
  </p:cSld>
  <p:clrMapOvr>
    <a:masterClrMapping/>
  </p:clrMapOvr>
  <p:transition spd="slow" advTm="300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2CD91-5B82-ABD7-E3D9-7C06BFD9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4978046-0C52-F5FB-8344-6C4D456A088E}"/>
              </a:ext>
            </a:extLst>
          </p:cNvPr>
          <p:cNvSpPr/>
          <p:nvPr/>
        </p:nvSpPr>
        <p:spPr>
          <a:xfrm>
            <a:off x="1206863" y="448348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数据理解与清洗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0D44C65-F22C-3557-2A6C-4ACF8FA42108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E700795D-95C3-2A3C-F88D-BC01E0B5C0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8D5E64E3-2CC5-8B69-0C31-9B415EFD661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6CE569D-272E-065C-79E2-0936CC6BBF9D}"/>
              </a:ext>
            </a:extLst>
          </p:cNvPr>
          <p:cNvSpPr txBox="1"/>
          <p:nvPr/>
        </p:nvSpPr>
        <p:spPr>
          <a:xfrm>
            <a:off x="456105" y="12258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数据清洗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363184EF-63C9-CA54-7672-30D83F0B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5" y="1627042"/>
            <a:ext cx="8965038" cy="46963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9A9018-D931-B01C-7845-F456D076469D}"/>
              </a:ext>
            </a:extLst>
          </p:cNvPr>
          <p:cNvSpPr txBox="1"/>
          <p:nvPr/>
        </p:nvSpPr>
        <p:spPr>
          <a:xfrm>
            <a:off x="9448800" y="3168767"/>
            <a:ext cx="2475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筛选发布时间，信号类型，信号级别，地区和是否发布（预警包括发布和取消，清洗后用</a:t>
            </a:r>
            <a:r>
              <a:rPr lang="en-US" altLang="zh-CN" dirty="0"/>
              <a:t>1</a:t>
            </a:r>
            <a:r>
              <a:rPr lang="zh-CN" altLang="en-US" dirty="0"/>
              <a:t>表示发布，用</a:t>
            </a:r>
            <a:r>
              <a:rPr lang="en-US" altLang="zh-CN" dirty="0"/>
              <a:t>0</a:t>
            </a:r>
            <a:r>
              <a:rPr lang="zh-CN" altLang="en-US" dirty="0"/>
              <a:t>表示取消）</a:t>
            </a:r>
          </a:p>
        </p:txBody>
      </p:sp>
    </p:spTree>
    <p:extLst>
      <p:ext uri="{BB962C8B-B14F-4D97-AF65-F5344CB8AC3E}">
        <p14:creationId xmlns:p14="http://schemas.microsoft.com/office/powerpoint/2010/main" val="395795362"/>
      </p:ext>
    </p:extLst>
  </p:cSld>
  <p:clrMapOvr>
    <a:masterClrMapping/>
  </p:clrMapOvr>
  <p:transition spd="slow" advTm="300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D332-1195-0652-F03C-0A650239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0DAE341C-951B-ED4F-89F0-0E2381D62EC0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FD338A1-D330-F8B2-4830-6C5A372C23C3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CC902A5C-E1DA-B0D3-494A-815E5FB0BB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7255C3A7-E552-F8C6-F99E-955B9F56DB2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222FCAF-1A11-1D71-FB80-E99F1CE01B49}"/>
              </a:ext>
            </a:extLst>
          </p:cNvPr>
          <p:cNvSpPr txBox="1"/>
          <p:nvPr/>
        </p:nvSpPr>
        <p:spPr>
          <a:xfrm>
            <a:off x="410098" y="129486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绘制极端天气类型与级别分布图并分析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C40670-DBA8-BCEF-6FB0-45B6CD23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5436"/>
            <a:ext cx="12192000" cy="41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9111"/>
      </p:ext>
    </p:extLst>
  </p:cSld>
  <p:clrMapOvr>
    <a:masterClrMapping/>
  </p:clrMapOvr>
  <p:transition spd="slow" advTm="30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001C0-93A9-03CE-F1EA-1D32A609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3FE09F7-26F8-69FC-697D-8ABD4E99EB21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9E0F2EC-82DB-8F3A-01D5-BCC2D55FC14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27B01783-CC68-9599-DDF3-C803D933A1F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B5B5FE8A-1B49-D793-1118-05BAB14D6B6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3AF4A81E-9B6A-68A5-B883-F462DDD3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8" y="1359931"/>
            <a:ext cx="10861751" cy="538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83252"/>
      </p:ext>
    </p:extLst>
  </p:cSld>
  <p:clrMapOvr>
    <a:masterClrMapping/>
  </p:clrMapOvr>
  <p:transition spd="slow" advTm="300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A73BB-1B17-9FD0-05C8-ABAED2344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88E684C-1510-A61F-13A2-66AC80653791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B26085-FADF-76AA-8F7C-A1DC59D95F4F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254A871B-6C3A-74BE-5C00-19AA525D7C0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39D72585-373E-6BD7-D622-1A9210CDDC5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976FCD01-8F4D-5A26-032B-F968B83C0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021691"/>
            <a:ext cx="9420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9885"/>
      </p:ext>
    </p:extLst>
  </p:cSld>
  <p:clrMapOvr>
    <a:masterClrMapping/>
  </p:clrMapOvr>
  <p:transition spd="slow" advTm="300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FF348-812D-3923-95F9-00F92B6F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DA8ADFC7-AC9B-0698-FA00-6D5719335DED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F9B13F9-2568-33E4-FAEF-4E777ABD9547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F9DE222F-2188-9BF2-4F3E-5090F72DF4E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DCBDFEE3-67BE-E036-BD69-C7E059FFE3F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日历&#10;&#10;AI 生成的内容可能不正确。">
            <a:extLst>
              <a:ext uri="{FF2B5EF4-FFF2-40B4-BE49-F238E27FC236}">
                <a16:creationId xmlns:a16="http://schemas.microsoft.com/office/drawing/2014/main" id="{C1E97AAB-9E9F-324D-5BE4-A860378B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92" y="943155"/>
            <a:ext cx="9403855" cy="59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11303"/>
      </p:ext>
    </p:extLst>
  </p:cSld>
  <p:clrMapOvr>
    <a:masterClrMapping/>
  </p:clrMapOvr>
  <p:transition spd="slow" advTm="3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19499165-9AF3-4EBF-974A-9A316E19DA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rot="20473328">
            <a:off x="3828966" y="1057499"/>
            <a:ext cx="1661022" cy="1549142"/>
            <a:chOff x="3792066" y="625169"/>
            <a:chExt cx="1994712" cy="1860355"/>
          </a:xfrm>
        </p:grpSpPr>
        <p:sp>
          <p:nvSpPr>
            <p:cNvPr id="29" name="iṡḻiďè"/>
            <p:cNvSpPr>
              <a:spLocks/>
            </p:cNvSpPr>
            <p:nvPr/>
          </p:nvSpPr>
          <p:spPr bwMode="auto">
            <a:xfrm rot="17590292">
              <a:off x="3767855" y="961753"/>
              <a:ext cx="1547982" cy="1499559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>
              <a:spLocks/>
            </p:cNvSpPr>
            <p:nvPr/>
          </p:nvSpPr>
          <p:spPr bwMode="auto">
            <a:xfrm rot="17590292">
              <a:off x="4137434" y="675105"/>
              <a:ext cx="1699280" cy="159940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1000881" y="4252660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06988" y="3526878"/>
            <a:ext cx="952500" cy="952500"/>
          </a:xfrm>
          <a:prstGeom prst="ellipse">
            <a:avLst/>
          </a:prstGeom>
          <a:solidFill>
            <a:srgbClr val="48A2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2008" y="3618407"/>
            <a:ext cx="684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42407" y="464710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项目背景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7477" y="462837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数据集介绍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01390" y="4642389"/>
            <a:ext cx="264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分析与建模过程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14752" y="466747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视频演示</a:t>
            </a:r>
          </a:p>
        </p:txBody>
      </p:sp>
      <p:sp>
        <p:nvSpPr>
          <p:cNvPr id="9" name="椭圆 8"/>
          <p:cNvSpPr/>
          <p:nvPr/>
        </p:nvSpPr>
        <p:spPr>
          <a:xfrm>
            <a:off x="2963347" y="3545613"/>
            <a:ext cx="952500" cy="952500"/>
          </a:xfrm>
          <a:prstGeom prst="ellipse">
            <a:avLst/>
          </a:prstGeom>
          <a:solidFill>
            <a:srgbClr val="6C92C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47502" y="3637142"/>
            <a:ext cx="784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671387" y="4252660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639237" y="3545613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96172" y="3637142"/>
            <a:ext cx="780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80459" y="4252660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345607" y="3520529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22548" y="3612058"/>
            <a:ext cx="798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060913" y="4252660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MH_Others_1"/>
          <p:cNvSpPr txBox="1"/>
          <p:nvPr>
            <p:custDataLst>
              <p:tags r:id="rId1"/>
            </p:custDataLst>
          </p:nvPr>
        </p:nvSpPr>
        <p:spPr>
          <a:xfrm>
            <a:off x="4222982" y="1495625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</a:t>
            </a:r>
            <a:r>
              <a:rPr lang="en-US" altLang="zh-CN" sz="4400" b="1" dirty="0">
                <a:solidFill>
                  <a:srgbClr val="6C92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NTENTS</a:t>
            </a:r>
            <a:endParaRPr lang="zh-CN" altLang="en-US" sz="4400" b="1" dirty="0">
              <a:solidFill>
                <a:srgbClr val="6C92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8F1D80-5349-F14A-4010-069A570BCE59}"/>
              </a:ext>
            </a:extLst>
          </p:cNvPr>
          <p:cNvSpPr txBox="1"/>
          <p:nvPr/>
        </p:nvSpPr>
        <p:spPr>
          <a:xfrm>
            <a:off x="10715994" y="464238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项目总结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8731A9F-7EC0-0B40-9B1F-1383C96E31DB}"/>
              </a:ext>
            </a:extLst>
          </p:cNvPr>
          <p:cNvSpPr/>
          <p:nvPr/>
        </p:nvSpPr>
        <p:spPr>
          <a:xfrm>
            <a:off x="11018437" y="3545613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958B76-9FB2-08B3-5E00-C3FC0080E351}"/>
              </a:ext>
            </a:extLst>
          </p:cNvPr>
          <p:cNvSpPr txBox="1"/>
          <p:nvPr/>
        </p:nvSpPr>
        <p:spPr>
          <a:xfrm>
            <a:off x="11088196" y="3637142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DBC7498-1D11-FE84-C3B2-89BCE6CB0291}"/>
              </a:ext>
            </a:extLst>
          </p:cNvPr>
          <p:cNvSpPr/>
          <p:nvPr/>
        </p:nvSpPr>
        <p:spPr>
          <a:xfrm>
            <a:off x="11759659" y="4252660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6157420"/>
      </p:ext>
    </p:extLst>
  </p:cSld>
  <p:clrMapOvr>
    <a:masterClrMapping/>
  </p:clrMapOvr>
  <p:transition spd="slow" advTm="300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B7F21-8580-A9D3-A98F-CB0FB1BC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BC036F3-C3CB-AC14-286E-8AE591D84233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EA37E52-905D-71FF-7F09-9A2ECF0C34B2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19FB9A33-EA7F-7CE6-BEB8-D7C4C52ABE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8BCB3EE1-A3B5-F69A-565F-EB03402265C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6" name="图片 5" descr="图形用户界面, 文本&#10;&#10;AI 生成的内容可能不正确。">
            <a:extLst>
              <a:ext uri="{FF2B5EF4-FFF2-40B4-BE49-F238E27FC236}">
                <a16:creationId xmlns:a16="http://schemas.microsoft.com/office/drawing/2014/main" id="{86915083-9EB4-A3DA-4DF3-9CF0EC4EA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0287"/>
            <a:ext cx="12192000" cy="42845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24BF14-BEBB-DC00-C1C8-9081CDBFD33E}"/>
              </a:ext>
            </a:extLst>
          </p:cNvPr>
          <p:cNvSpPr txBox="1"/>
          <p:nvPr/>
        </p:nvSpPr>
        <p:spPr>
          <a:xfrm>
            <a:off x="422033" y="12223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时间特征分析</a:t>
            </a:r>
          </a:p>
        </p:txBody>
      </p:sp>
    </p:spTree>
    <p:extLst>
      <p:ext uri="{BB962C8B-B14F-4D97-AF65-F5344CB8AC3E}">
        <p14:creationId xmlns:p14="http://schemas.microsoft.com/office/powerpoint/2010/main" val="2200390458"/>
      </p:ext>
    </p:extLst>
  </p:cSld>
  <p:clrMapOvr>
    <a:masterClrMapping/>
  </p:clrMapOvr>
  <p:transition spd="slow" advTm="300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DDC20-D537-1ED2-EA8D-1808EA7CB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74E22168-6D08-574A-2B98-C2CB001A007B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504DDE-2C25-0825-D455-D5B10D7AAA2F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EAA0A883-7F0A-C361-FA44-D56EFC217C4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CFD36A53-1D85-A18B-63D7-8C5C6A816E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98713125-CEFB-D602-C818-8A58AD87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6" y="1161804"/>
            <a:ext cx="11325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666"/>
      </p:ext>
    </p:extLst>
  </p:cSld>
  <p:clrMapOvr>
    <a:masterClrMapping/>
  </p:clrMapOvr>
  <p:transition spd="slow" advTm="300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63CAF-F4A2-E6BF-CECD-5A7C54A5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B0C9894-A254-33C5-1482-96C15507436D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22CE09D-AEB4-9F2F-6E20-86B239989789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303670ED-1D25-2070-327A-80351C61DC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E2B6BAF-A68A-5ACF-F416-4E466C45D5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60BEE66B-152E-EB92-2059-F3C94089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68" y="1010190"/>
            <a:ext cx="9420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33092"/>
      </p:ext>
    </p:extLst>
  </p:cSld>
  <p:clrMapOvr>
    <a:masterClrMapping/>
  </p:clrMapOvr>
  <p:transition spd="slow" advTm="300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569D5-3877-E24C-96F3-744D08A4A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9B3207F-C8C8-5182-1C85-262145F946B6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0C3F87-6F12-4E91-3A46-C525C658FBC7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90564543-E973-348D-F7FC-E698F500F90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3C7206E2-9D79-D2F7-82C1-47A3FF72E93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68AD5B1-153F-A4AE-BB12-1C0EF2213EEB}"/>
              </a:ext>
            </a:extLst>
          </p:cNvPr>
          <p:cNvSpPr txBox="1"/>
          <p:nvPr/>
        </p:nvSpPr>
        <p:spPr>
          <a:xfrm>
            <a:off x="422033" y="12223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区域分析</a:t>
            </a:r>
          </a:p>
        </p:txBody>
      </p:sp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D87BA36E-BD39-42BB-A83D-DF404B76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293"/>
            <a:ext cx="12192000" cy="50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49773"/>
      </p:ext>
    </p:extLst>
  </p:cSld>
  <p:clrMapOvr>
    <a:masterClrMapping/>
  </p:clrMapOvr>
  <p:transition spd="slow" advTm="300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06CF-D5F2-1C5E-72BE-BBB90A2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A5852D31-1E1F-2CBB-A932-5814DDC6ECA4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DE82F-30A4-3084-B5BD-30F9B63B790C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9A68427A-5A05-87A8-F2BC-4519A3296A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2C18D053-0823-584B-EE90-7936E278D6A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2A79BCCE-3531-44F9-51B8-47DF96A8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238250"/>
            <a:ext cx="11334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82867"/>
      </p:ext>
    </p:extLst>
  </p:cSld>
  <p:clrMapOvr>
    <a:masterClrMapping/>
  </p:clrMapOvr>
  <p:transition spd="slow" advTm="300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BC299-DDC0-840F-BCAA-49273038B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A575217-12D8-8D00-B4F0-63127AAB733C}"/>
              </a:ext>
            </a:extLst>
          </p:cNvPr>
          <p:cNvSpPr/>
          <p:nvPr/>
        </p:nvSpPr>
        <p:spPr>
          <a:xfrm>
            <a:off x="1206863" y="448348"/>
            <a:ext cx="3382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探索性数据分析（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EDA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B4E77B9-4159-2777-2E01-3EE77E8B278F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4BB09C78-95FC-7618-7F73-2C9BBC4B71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BA1E1B93-F5AA-910D-96FD-3C4BD36AEA0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A6684014-4573-2ECA-1A9F-32A0F2A3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50" y="1056753"/>
            <a:ext cx="9876344" cy="56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77576"/>
      </p:ext>
    </p:extLst>
  </p:cSld>
  <p:clrMapOvr>
    <a:masterClrMapping/>
  </p:clrMapOvr>
  <p:transition spd="slow" advTm="300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2AC4-8555-9B68-3FAB-16319F349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A5D12F3-7827-F33A-E43A-B5451F790A15}"/>
              </a:ext>
            </a:extLst>
          </p:cNvPr>
          <p:cNvSpPr/>
          <p:nvPr/>
        </p:nvSpPr>
        <p:spPr>
          <a:xfrm>
            <a:off x="1206863" y="448348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数据预处理与特征工程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C519C82-D133-9957-F726-C7A0308718F5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2E2E9121-83F6-F974-CA88-64072B8B5A3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2DF7ADB-433B-B432-6126-18682EAD7E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EE95755-256E-2EC1-CFE1-EEB2E78B7374}"/>
              </a:ext>
            </a:extLst>
          </p:cNvPr>
          <p:cNvSpPr txBox="1"/>
          <p:nvPr/>
        </p:nvSpPr>
        <p:spPr>
          <a:xfrm>
            <a:off x="267465" y="23667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构建预警持续时间特征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406AFCE0-CA1B-F8CB-B926-3139D34A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23" y="902898"/>
            <a:ext cx="7793358" cy="59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8164"/>
      </p:ext>
    </p:extLst>
  </p:cSld>
  <p:clrMapOvr>
    <a:masterClrMapping/>
  </p:clrMapOvr>
  <p:transition spd="slow" advTm="300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3FF4D-B1E1-D51F-4C55-B3101299B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466F77-3895-E4EE-EE1B-7179E16CCD93}"/>
              </a:ext>
            </a:extLst>
          </p:cNvPr>
          <p:cNvSpPr/>
          <p:nvPr/>
        </p:nvSpPr>
        <p:spPr>
          <a:xfrm>
            <a:off x="1206863" y="448348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数据预处理与特征工程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E4BEB5-8C78-072F-8A2A-82CA08280BF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3E23BFC6-84D0-1706-14B6-8EC9FDF109B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A482216E-2CAF-0D97-85EA-753B6F0F88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C5C344E2-19D6-ADA2-1874-E9881F9C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45" y="1228418"/>
            <a:ext cx="10097909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59829"/>
      </p:ext>
    </p:extLst>
  </p:cSld>
  <p:clrMapOvr>
    <a:masterClrMapping/>
  </p:clrMapOvr>
  <p:transition spd="slow" advTm="300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9752A-992D-BCD9-4172-41BEAE16A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A4EE464-B24B-484B-2453-255E911B29A7}"/>
              </a:ext>
            </a:extLst>
          </p:cNvPr>
          <p:cNvSpPr/>
          <p:nvPr/>
        </p:nvSpPr>
        <p:spPr>
          <a:xfrm>
            <a:off x="1206863" y="448348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数据预处理与特征工程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AD8E63-823A-C427-6F43-D48F83546EE1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E3934F4D-408B-4388-D29A-300BA1CA89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E41F3008-8AC5-BA40-19C5-52230EE66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33D68A9-2412-9AED-E570-D4BE5818FDB2}"/>
              </a:ext>
            </a:extLst>
          </p:cNvPr>
          <p:cNvSpPr txBox="1"/>
          <p:nvPr/>
        </p:nvSpPr>
        <p:spPr>
          <a:xfrm>
            <a:off x="393985" y="21827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为建模准备数据集</a:t>
            </a:r>
          </a:p>
        </p:txBody>
      </p: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B4A3AC40-2117-5096-FD70-BB6ED8ACD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58" y="897146"/>
            <a:ext cx="8734014" cy="58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2266"/>
      </p:ext>
    </p:extLst>
  </p:cSld>
  <p:clrMapOvr>
    <a:masterClrMapping/>
  </p:clrMapOvr>
  <p:transition spd="slow" advTm="300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A6468-5A93-2BA2-3417-F417CB9A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A8DAC9A-96B8-4E4F-4E11-CE81B5CB00E0}"/>
              </a:ext>
            </a:extLst>
          </p:cNvPr>
          <p:cNvSpPr/>
          <p:nvPr/>
        </p:nvSpPr>
        <p:spPr>
          <a:xfrm>
            <a:off x="1206863" y="448348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数据预处理与特征工程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55C2B5-0E12-A9DF-67F4-F545E59EB732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276AA5B5-D321-3520-3969-760264C98F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41487E5D-CA0F-8A31-86B3-4430994B682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表, 箱线图&#10;&#10;AI 生成的内容可能不正确。">
            <a:extLst>
              <a:ext uri="{FF2B5EF4-FFF2-40B4-BE49-F238E27FC236}">
                <a16:creationId xmlns:a16="http://schemas.microsoft.com/office/drawing/2014/main" id="{008DBF79-7D15-A798-EFCF-CC27A9DF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07" y="1015094"/>
            <a:ext cx="10273160" cy="58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86508"/>
      </p:ext>
    </p:extLst>
  </p:cSld>
  <p:clrMapOvr>
    <a:masterClrMapping/>
  </p:clrMapOvr>
  <p:transition spd="slow" advTm="3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DAC92CAC-29F8-4F0A-8148-495B0ADD6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41CCE9E6-3FAA-41B4-9426-B1D4B0CFE157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45" name="íṧḻiḋe">
              <a:extLst>
                <a:ext uri="{FF2B5EF4-FFF2-40B4-BE49-F238E27FC236}">
                  <a16:creationId xmlns:a16="http://schemas.microsoft.com/office/drawing/2014/main" id="{2822013B-ACFD-4492-A281-408EDC1CE7B9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ş1íḍè">
              <a:extLst>
                <a:ext uri="{FF2B5EF4-FFF2-40B4-BE49-F238E27FC236}">
                  <a16:creationId xmlns:a16="http://schemas.microsoft.com/office/drawing/2014/main" id="{55AC0C0F-4624-4C6B-B828-BF1FB073CE99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1F7005-2B10-4368-AA6E-018679BDEE0B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48" name="íSliḑè">
              <a:extLst>
                <a:ext uri="{FF2B5EF4-FFF2-40B4-BE49-F238E27FC236}">
                  <a16:creationId xmlns:a16="http://schemas.microsoft.com/office/drawing/2014/main" id="{65E39635-9DFC-4AC7-A50B-0A92512C80DD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íš1ïḋe">
              <a:extLst>
                <a:ext uri="{FF2B5EF4-FFF2-40B4-BE49-F238E27FC236}">
                  <a16:creationId xmlns:a16="http://schemas.microsoft.com/office/drawing/2014/main" id="{29907E5A-31DB-40A8-AA8D-93D6CA6C1A9A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0" name="iṡḻiďè">
              <a:extLst>
                <a:ext uri="{FF2B5EF4-FFF2-40B4-BE49-F238E27FC236}">
                  <a16:creationId xmlns:a16="http://schemas.microsoft.com/office/drawing/2014/main" id="{1F967B35-9443-49EB-84D0-6748AC279B08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3" name="íşḷiḍé">
            <a:extLst>
              <a:ext uri="{FF2B5EF4-FFF2-40B4-BE49-F238E27FC236}">
                <a16:creationId xmlns:a16="http://schemas.microsoft.com/office/drawing/2014/main" id="{3471AA9E-5D95-49F9-8E2C-798700544B4C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01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377873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7" grpId="0" animBg="1"/>
      <p:bldP spid="36" grpId="0" animBg="1"/>
      <p:bldP spid="33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8ED2F-C9A5-F23E-555D-86DA8F50C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E441ECB-D93E-20DC-BE13-1E417BC996CC}"/>
              </a:ext>
            </a:extLst>
          </p:cNvPr>
          <p:cNvSpPr/>
          <p:nvPr/>
        </p:nvSpPr>
        <p:spPr>
          <a:xfrm>
            <a:off x="1206863" y="448348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数据预处理与特征工程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AE595E1-07B1-80A6-23B4-C4C254860B69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9EA36BE6-F208-6D82-BBB4-6605B455429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06019A6-D676-C245-19B8-B56F3E8BE17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, 箱线图&#10;&#10;AI 生成的内容可能不正确。">
            <a:extLst>
              <a:ext uri="{FF2B5EF4-FFF2-40B4-BE49-F238E27FC236}">
                <a16:creationId xmlns:a16="http://schemas.microsoft.com/office/drawing/2014/main" id="{7DFDEB90-AA41-9924-2EFD-FB424489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10" y="1056196"/>
            <a:ext cx="9420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47846"/>
      </p:ext>
    </p:extLst>
  </p:cSld>
  <p:clrMapOvr>
    <a:masterClrMapping/>
  </p:clrMapOvr>
  <p:transition spd="slow" advTm="300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EE2FB-51B0-B6F3-6AEB-8A383266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81A77570-F48D-5BF0-F63A-1A065B471155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构建分类模型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预测极端天气类型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62B67A-4803-FFAC-3AEF-08E0014EABFA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63098086-2DBC-9378-D6B6-10F835376ED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ED8AC19A-05AB-E0B7-273B-AA2B8136184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文本, 应用程序&#10;&#10;AI 生成的内容可能不正确。">
            <a:extLst>
              <a:ext uri="{FF2B5EF4-FFF2-40B4-BE49-F238E27FC236}">
                <a16:creationId xmlns:a16="http://schemas.microsoft.com/office/drawing/2014/main" id="{2F996DA0-40D7-6CC2-367D-74C40AF0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6" y="1129949"/>
            <a:ext cx="11030309" cy="51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08093"/>
      </p:ext>
    </p:extLst>
  </p:cSld>
  <p:clrMapOvr>
    <a:masterClrMapping/>
  </p:clrMapOvr>
  <p:transition spd="slow" advTm="300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38A7E-AA4C-B278-94E3-302720EF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CD5BDA3-2DB5-32C6-242D-FC9B86E76739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构建分类模型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预测极端天气类型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6CD662-3137-2009-2551-DEF6FF3107DC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FE68125C-A451-0598-2AD9-AE74650E10B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54D00161-4EC5-DC70-AB71-4E27402E7FC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9BF05B79-C4F4-98F7-0D6A-D3098F7E7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29" y="965840"/>
            <a:ext cx="7304318" cy="56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7116"/>
      </p:ext>
    </p:extLst>
  </p:cSld>
  <p:clrMapOvr>
    <a:masterClrMapping/>
  </p:clrMapOvr>
  <p:transition spd="slow" advTm="300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65C0F-6D60-E776-23B2-AE80A6F6A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84BEF5B-9309-E457-A50A-A59A2BC9225E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构建分类模型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预测极端天气类型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6084FE-B3AF-E35A-144B-9B877D6ED349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9169E460-F8B6-FFE8-F2CB-AA39862705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DB11117A-1725-FB2C-9567-7864FD04E06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6" name="图片 5" descr="图片包含 图示&#10;&#10;AI 生成的内容可能不正确。">
            <a:extLst>
              <a:ext uri="{FF2B5EF4-FFF2-40B4-BE49-F238E27FC236}">
                <a16:creationId xmlns:a16="http://schemas.microsoft.com/office/drawing/2014/main" id="{846D307B-0063-03AF-B8F3-55AA7E192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58" y="827086"/>
            <a:ext cx="7674408" cy="603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9281"/>
      </p:ext>
    </p:extLst>
  </p:cSld>
  <p:clrMapOvr>
    <a:masterClrMapping/>
  </p:clrMapOvr>
  <p:transition spd="slow" advTm="300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B30F2-859A-C188-A569-69BF2899B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0FCE687-E1C0-7AED-47F8-E35C984E8811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构建分类模型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预测极端天气类型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7F26DE-367F-C1BF-1484-FD0810A4F0DE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A9526EB3-E439-0A73-8DEC-AB25A90EA5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8B81818E-1A99-82A6-6F60-B41915F428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表, 散点图&#10;&#10;AI 生成的内容可能不正确。">
            <a:extLst>
              <a:ext uri="{FF2B5EF4-FFF2-40B4-BE49-F238E27FC236}">
                <a16:creationId xmlns:a16="http://schemas.microsoft.com/office/drawing/2014/main" id="{D88554A6-3319-CE10-583B-1F6BAE5B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70" y="1161804"/>
            <a:ext cx="11122325" cy="51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8560"/>
      </p:ext>
    </p:extLst>
  </p:cSld>
  <p:clrMapOvr>
    <a:masterClrMapping/>
  </p:clrMapOvr>
  <p:transition spd="slow" advTm="300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CEBDD-378D-61B3-D671-98088EAE6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A877E223-27DE-D602-97C8-C36FECBCEAA9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构建分类模型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预测极端天气类型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62EB786-00CE-A61A-5D01-7A933A75685F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B5E6219E-A171-5754-822A-DD60C15944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0E1DFB07-7908-848B-0B61-5FC42533464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50A77BE1-7F71-6CF0-DDD4-B300D7CE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28" y="1038944"/>
            <a:ext cx="9420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59016"/>
      </p:ext>
    </p:extLst>
  </p:cSld>
  <p:clrMapOvr>
    <a:masterClrMapping/>
  </p:clrMapOvr>
  <p:transition spd="slow" advTm="300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F8986-B3E3-67CF-25B6-3ED1C4E98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A43B4554-10C5-67F5-79C0-D49CFF990F6E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构建回归模型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预测预警持续时间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398B72-3074-44BC-6C6B-91CDEA8AB41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8E8DB33A-F9A5-BAA0-3710-D60D501B3D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02DD8CD-2EAE-D59F-3EFD-AB2EBA6E74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0B438E1C-899D-7F9A-E3C2-E48ED42C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83" y="859850"/>
            <a:ext cx="8606472" cy="599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0477"/>
      </p:ext>
    </p:extLst>
  </p:cSld>
  <p:clrMapOvr>
    <a:masterClrMapping/>
  </p:clrMapOvr>
  <p:transition spd="slow" advTm="300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863F4-FFDE-A3FF-1FB7-C6AD6555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255C236-E516-82D7-FC79-6638CFE6D45A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构建回归模型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预测预警间隔时间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7181D2-579D-0D1C-E748-EB84A9A0884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4DDB171D-6CA2-3B3F-00AF-7230AB70E30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E9D93798-1205-5BD6-0B16-FED95873B68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7" name="图片 6" descr="图片包含 形状&#10;&#10;AI 生成的内容可能不正确。">
            <a:extLst>
              <a:ext uri="{FF2B5EF4-FFF2-40B4-BE49-F238E27FC236}">
                <a16:creationId xmlns:a16="http://schemas.microsoft.com/office/drawing/2014/main" id="{A8B67113-3780-4A1C-456A-542FDF73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94" y="1746500"/>
            <a:ext cx="6887536" cy="1133633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ADB56348-F00C-1030-27E7-575D45F4C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599" y="3163341"/>
            <a:ext cx="7792537" cy="18195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611EBC6-F666-12CE-B4F2-65EBA077FEBC}"/>
              </a:ext>
            </a:extLst>
          </p:cNvPr>
          <p:cNvSpPr txBox="1"/>
          <p:nvPr/>
        </p:nvSpPr>
        <p:spPr>
          <a:xfrm>
            <a:off x="1435673" y="5745193"/>
            <a:ext cx="563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训练使用随机森林模型，梯度提升模型和</a:t>
            </a:r>
            <a:r>
              <a:rPr lang="en-US" altLang="zh-CN" dirty="0" err="1"/>
              <a:t>xgboost</a:t>
            </a:r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626269066"/>
      </p:ext>
    </p:extLst>
  </p:cSld>
  <p:clrMapOvr>
    <a:masterClrMapping/>
  </p:clrMapOvr>
  <p:transition spd="slow" advTm="300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E21F0-D683-72E9-657C-328C2EFC7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7F099-B962-75EF-0C94-E41FB8981A96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构建回归模型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预测预警间隔时间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380D7F0-8CDC-353E-019B-62300F7B1D03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893F09B8-4B5A-57BE-108E-12E42410DD3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D9CC4570-7EA2-2DE1-517B-07BF2A74266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手机屏幕截图&#10;&#10;AI 生成的内容可能不正确。">
            <a:extLst>
              <a:ext uri="{FF2B5EF4-FFF2-40B4-BE49-F238E27FC236}">
                <a16:creationId xmlns:a16="http://schemas.microsoft.com/office/drawing/2014/main" id="{F59A09BE-D00D-7869-F12D-BDC48A38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991" y="0"/>
            <a:ext cx="3098365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D664B8E-D890-1B7F-52A6-64DB6378A4AB}"/>
              </a:ext>
            </a:extLst>
          </p:cNvPr>
          <p:cNvSpPr txBox="1"/>
          <p:nvPr/>
        </p:nvSpPr>
        <p:spPr>
          <a:xfrm>
            <a:off x="432830" y="5613759"/>
            <a:ext cx="730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“过去</a:t>
            </a:r>
            <a:r>
              <a:rPr lang="en-US" altLang="zh-CN" dirty="0"/>
              <a:t>30</a:t>
            </a:r>
            <a:r>
              <a:rPr lang="zh-CN" altLang="en-US" dirty="0"/>
              <a:t>天预警次数”是</a:t>
            </a:r>
            <a:r>
              <a:rPr lang="zh-CN" altLang="en-US" b="1" dirty="0"/>
              <a:t>压倒性的最重要特征</a:t>
            </a:r>
            <a:r>
              <a:rPr lang="zh-CN" altLang="en-US" dirty="0"/>
              <a:t>（重要性 </a:t>
            </a:r>
            <a:r>
              <a:rPr lang="en-US" altLang="zh-CN" dirty="0"/>
              <a:t>&gt; 0.8</a:t>
            </a:r>
            <a:r>
              <a:rPr lang="zh-CN" altLang="en-US" dirty="0"/>
              <a:t>），说明近期预警频率对预测下一次间隔具有决定性作用。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DCE304-3FDE-C185-D2E1-0923A208C007}"/>
              </a:ext>
            </a:extLst>
          </p:cNvPr>
          <p:cNvSpPr txBox="1"/>
          <p:nvPr/>
        </p:nvSpPr>
        <p:spPr>
          <a:xfrm>
            <a:off x="477149" y="1305341"/>
            <a:ext cx="772679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随机森林（</a:t>
            </a:r>
            <a:r>
              <a:rPr lang="en-US" altLang="zh-CN" b="1" dirty="0"/>
              <a:t>Random Forest</a:t>
            </a:r>
            <a:r>
              <a:rPr lang="zh-CN" altLang="en-US" b="1" dirty="0"/>
              <a:t>）</a:t>
            </a:r>
          </a:p>
          <a:p>
            <a:pPr lvl="1"/>
            <a:r>
              <a:rPr lang="zh-CN" altLang="en-US" b="1" dirty="0"/>
              <a:t>交叉验证 </a:t>
            </a:r>
            <a:r>
              <a:rPr lang="en-US" altLang="zh-CN" b="1" dirty="0"/>
              <a:t>R²</a:t>
            </a:r>
            <a:r>
              <a:rPr lang="en-US" altLang="zh-CN" dirty="0"/>
              <a:t>: 0.6602 ± 0.1293</a:t>
            </a:r>
          </a:p>
          <a:p>
            <a:pPr lvl="1"/>
            <a:r>
              <a:rPr lang="zh-CN" altLang="en-US" b="1" dirty="0"/>
              <a:t>测试集 </a:t>
            </a:r>
            <a:r>
              <a:rPr lang="en-US" altLang="zh-CN" b="1" dirty="0"/>
              <a:t>R²</a:t>
            </a:r>
            <a:r>
              <a:rPr lang="en-US" altLang="zh-CN" dirty="0"/>
              <a:t>: 0.5665</a:t>
            </a:r>
          </a:p>
          <a:p>
            <a:pPr lvl="1"/>
            <a:r>
              <a:rPr lang="en-US" altLang="zh-CN" b="1" dirty="0"/>
              <a:t>MSE</a:t>
            </a:r>
            <a:r>
              <a:rPr lang="en-US" altLang="zh-CN" dirty="0"/>
              <a:t>: 157.05, </a:t>
            </a:r>
            <a:r>
              <a:rPr lang="en-US" altLang="zh-CN" b="1" dirty="0"/>
              <a:t>MAE</a:t>
            </a:r>
            <a:r>
              <a:rPr lang="en-US" altLang="zh-CN" dirty="0"/>
              <a:t>: 8.26</a:t>
            </a:r>
          </a:p>
          <a:p>
            <a:pPr lvl="1"/>
            <a:r>
              <a:rPr lang="zh-CN" altLang="en-US" dirty="0"/>
              <a:t>表现最好 </a:t>
            </a:r>
            <a:r>
              <a:rPr lang="en-US" altLang="zh-CN" dirty="0"/>
              <a:t>—— </a:t>
            </a:r>
            <a:r>
              <a:rPr lang="zh-CN" altLang="en-US" dirty="0"/>
              <a:t>最高</a:t>
            </a:r>
            <a:r>
              <a:rPr lang="en-US" altLang="zh-CN" dirty="0"/>
              <a:t>R²</a:t>
            </a:r>
            <a:r>
              <a:rPr lang="zh-CN" altLang="en-US" dirty="0"/>
              <a:t>，最低误差。</a:t>
            </a:r>
          </a:p>
          <a:p>
            <a:r>
              <a:rPr lang="zh-CN" altLang="en-US" b="1" dirty="0"/>
              <a:t>梯度提升（</a:t>
            </a:r>
            <a:r>
              <a:rPr lang="en-US" altLang="zh-CN" b="1" dirty="0"/>
              <a:t>Gradient Boosting</a:t>
            </a:r>
            <a:r>
              <a:rPr lang="zh-CN" altLang="en-US" b="1" dirty="0"/>
              <a:t>）</a:t>
            </a:r>
          </a:p>
          <a:p>
            <a:pPr lvl="1"/>
            <a:r>
              <a:rPr lang="zh-CN" altLang="en-US" b="1" dirty="0"/>
              <a:t>交叉验证 </a:t>
            </a:r>
            <a:r>
              <a:rPr lang="en-US" altLang="zh-CN" b="1" dirty="0"/>
              <a:t>R²</a:t>
            </a:r>
            <a:r>
              <a:rPr lang="en-US" altLang="zh-CN" dirty="0"/>
              <a:t>: 0.5985 ± 0.2337</a:t>
            </a:r>
          </a:p>
          <a:p>
            <a:pPr lvl="1"/>
            <a:r>
              <a:rPr lang="zh-CN" altLang="en-US" b="1" dirty="0"/>
              <a:t>测试集 </a:t>
            </a:r>
            <a:r>
              <a:rPr lang="en-US" altLang="zh-CN" b="1" dirty="0"/>
              <a:t>R²</a:t>
            </a:r>
            <a:r>
              <a:rPr lang="en-US" altLang="zh-CN" dirty="0"/>
              <a:t>: 0.5861</a:t>
            </a:r>
          </a:p>
          <a:p>
            <a:pPr lvl="1"/>
            <a:r>
              <a:rPr lang="en-US" altLang="zh-CN" b="1" dirty="0"/>
              <a:t>MSE</a:t>
            </a:r>
            <a:r>
              <a:rPr lang="en-US" altLang="zh-CN" dirty="0"/>
              <a:t>: 149.95, </a:t>
            </a:r>
            <a:r>
              <a:rPr lang="en-US" altLang="zh-CN" b="1" dirty="0"/>
              <a:t>MAE</a:t>
            </a:r>
            <a:r>
              <a:rPr lang="en-US" altLang="zh-CN" dirty="0"/>
              <a:t>: 8.33</a:t>
            </a:r>
          </a:p>
          <a:p>
            <a:pPr lvl="1"/>
            <a:r>
              <a:rPr lang="zh-CN" altLang="en-US" dirty="0"/>
              <a:t>虽然</a:t>
            </a:r>
            <a:r>
              <a:rPr lang="en-US" altLang="zh-CN" dirty="0"/>
              <a:t>MSE</a:t>
            </a:r>
            <a:r>
              <a:rPr lang="zh-CN" altLang="en-US" dirty="0"/>
              <a:t>略低于随机森林，但</a:t>
            </a:r>
            <a:r>
              <a:rPr lang="en-US" altLang="zh-CN" dirty="0"/>
              <a:t>R²</a:t>
            </a:r>
            <a:r>
              <a:rPr lang="zh-CN" altLang="en-US" dirty="0"/>
              <a:t>更低，说明在测试集上拟合效果稍差。</a:t>
            </a:r>
          </a:p>
          <a:p>
            <a:r>
              <a:rPr lang="en-US" altLang="zh-CN" b="1" dirty="0" err="1"/>
              <a:t>XGBoost</a:t>
            </a:r>
            <a:endParaRPr lang="en-US" altLang="zh-CN" b="1" dirty="0"/>
          </a:p>
          <a:p>
            <a:pPr lvl="1"/>
            <a:r>
              <a:rPr lang="zh-CN" altLang="en-US" b="1" dirty="0"/>
              <a:t>交叉验证 </a:t>
            </a:r>
            <a:r>
              <a:rPr lang="en-US" altLang="zh-CN" b="1" dirty="0"/>
              <a:t>R²</a:t>
            </a:r>
            <a:r>
              <a:rPr lang="en-US" altLang="zh-CN" dirty="0"/>
              <a:t>: 0.4618 ± 0.4725 ← </a:t>
            </a:r>
            <a:r>
              <a:rPr lang="zh-CN" altLang="en-US" dirty="0"/>
              <a:t>波动极大</a:t>
            </a:r>
          </a:p>
          <a:p>
            <a:pPr lvl="1"/>
            <a:r>
              <a:rPr lang="zh-CN" altLang="en-US" b="1" dirty="0"/>
              <a:t>测试集 </a:t>
            </a:r>
            <a:r>
              <a:rPr lang="en-US" altLang="zh-CN" b="1" dirty="0"/>
              <a:t>R²</a:t>
            </a:r>
            <a:r>
              <a:rPr lang="en-US" altLang="zh-CN" dirty="0"/>
              <a:t>: 0.3348</a:t>
            </a:r>
          </a:p>
          <a:p>
            <a:pPr lvl="1"/>
            <a:r>
              <a:rPr lang="en-US" altLang="zh-CN" b="1" dirty="0"/>
              <a:t>MSE</a:t>
            </a:r>
            <a:r>
              <a:rPr lang="en-US" altLang="zh-CN" dirty="0"/>
              <a:t>: 240.96, </a:t>
            </a:r>
            <a:r>
              <a:rPr lang="en-US" altLang="zh-CN" b="1" dirty="0"/>
              <a:t>MAE</a:t>
            </a:r>
            <a:r>
              <a:rPr lang="en-US" altLang="zh-CN" dirty="0"/>
              <a:t>: 10.11</a:t>
            </a:r>
          </a:p>
          <a:p>
            <a:pPr lvl="1"/>
            <a:r>
              <a:rPr lang="zh-CN" altLang="en-US" dirty="0"/>
              <a:t>表现最差 </a:t>
            </a:r>
            <a:r>
              <a:rPr lang="en-US" altLang="zh-CN" dirty="0"/>
              <a:t>—— R²</a:t>
            </a:r>
            <a:r>
              <a:rPr lang="zh-CN" altLang="en-US" dirty="0"/>
              <a:t>低且方差大，可能过拟合或参数未调优。</a:t>
            </a:r>
          </a:p>
        </p:txBody>
      </p:sp>
    </p:spTree>
    <p:extLst>
      <p:ext uri="{BB962C8B-B14F-4D97-AF65-F5344CB8AC3E}">
        <p14:creationId xmlns:p14="http://schemas.microsoft.com/office/powerpoint/2010/main" val="3416522872"/>
      </p:ext>
    </p:extLst>
  </p:cSld>
  <p:clrMapOvr>
    <a:masterClrMapping/>
  </p:clrMapOvr>
  <p:transition spd="slow" advTm="3000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D8442-741F-A7F2-57FA-B0F2F8CC2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25A0D3E2-0C25-EF50-9C0E-890ED91F20AC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构建回归模型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预测预警间隔时间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BFD4EF2-477E-4389-1296-C05E2FF6F6B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0FEF361E-F086-BE20-002C-8E29BD1B255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8D984586-E106-CF84-BBAA-F625F22C54B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A052350B-270E-63B6-83FF-D474151F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8" y="1159288"/>
            <a:ext cx="8576922" cy="56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9010"/>
      </p:ext>
    </p:extLst>
  </p:cSld>
  <p:clrMapOvr>
    <a:masterClrMapping/>
  </p:clrMapOvr>
  <p:transition spd="slow" advTm="3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项目背景</a:t>
            </a:r>
          </a:p>
        </p:txBody>
      </p:sp>
      <p:grpSp>
        <p:nvGrpSpPr>
          <p:cNvPr id="21" name="组合 2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/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/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E0548E0B-16FB-4E9F-AD36-CA5890C47F70}"/>
              </a:ext>
            </a:extLst>
          </p:cNvPr>
          <p:cNvSpPr/>
          <p:nvPr/>
        </p:nvSpPr>
        <p:spPr>
          <a:xfrm>
            <a:off x="7777738" y="1360686"/>
            <a:ext cx="3547374" cy="2115321"/>
          </a:xfrm>
          <a:prstGeom prst="rect">
            <a:avLst/>
          </a:prstGeom>
          <a:blipFill>
            <a:blip r:embed="rId3"/>
            <a:stretch>
              <a:fillRect b="-22979"/>
            </a:stretch>
          </a:blip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F6D90D-0333-31EA-3661-58152E45FA09}"/>
              </a:ext>
            </a:extLst>
          </p:cNvPr>
          <p:cNvSpPr txBox="1"/>
          <p:nvPr/>
        </p:nvSpPr>
        <p:spPr>
          <a:xfrm>
            <a:off x="267465" y="1673525"/>
            <a:ext cx="6817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随着全球气候变化加剧，极端天气事件（如暴雨、台风、高温、雷电等）的发生频率和强度显著上升，对城市运行、公共安全和居民生活构成日益严峻的挑战。作为中国南方重要的沿海超大城市，深圳地处亚热带季风气候区，常年受台风、强降水、雷暴、高温等极端天气影响，是开展极端天气预警研究的典型区域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74EC0B-BF15-E355-5E08-861B1993D5AF}"/>
              </a:ext>
            </a:extLst>
          </p:cNvPr>
          <p:cNvSpPr txBox="1"/>
          <p:nvPr/>
        </p:nvSpPr>
        <p:spPr>
          <a:xfrm>
            <a:off x="267465" y="4123426"/>
            <a:ext cx="8965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深圳市气象局自</a:t>
            </a:r>
            <a:r>
              <a:rPr lang="en-US" altLang="zh-CN" dirty="0"/>
              <a:t>2000</a:t>
            </a:r>
            <a:r>
              <a:rPr lang="zh-CN" altLang="en-US" dirty="0"/>
              <a:t>年代起逐步建立了较为完善的气象灾害预警发布机制，公开发布包括暴雨、台风、雷电、高温、寒冷、大雾、强季风、森林火险等多类预警信号，并按白、蓝、黄、橙、红五级划分预警等级。这些历史预警数据不仅记录了事件发生的时间、类型、级别和影响范围，还蕴含着丰富的时空规律和潜在的可预测性，为统计建模与数据驱动的灾害风险分析提供了宝贵基础。</a:t>
            </a:r>
          </a:p>
        </p:txBody>
      </p:sp>
    </p:spTree>
    <p:extLst>
      <p:ext uri="{BB962C8B-B14F-4D97-AF65-F5344CB8AC3E}">
        <p14:creationId xmlns:p14="http://schemas.microsoft.com/office/powerpoint/2010/main" val="4163637769"/>
      </p:ext>
    </p:extLst>
  </p:cSld>
  <p:clrMapOvr>
    <a:masterClrMapping/>
  </p:clrMapOvr>
  <p:transition spd="slow" advTm="300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49FA-AFF7-43D3-0BFB-53C63E43D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26C3175-93F1-4763-F4CA-E995A530D259}"/>
              </a:ext>
            </a:extLst>
          </p:cNvPr>
          <p:cNvSpPr/>
          <p:nvPr/>
        </p:nvSpPr>
        <p:spPr>
          <a:xfrm>
            <a:off x="1206863" y="448348"/>
            <a:ext cx="4623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构建回归模型 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- </a:t>
            </a:r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预测预警间隔时间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5FBF311-AEDF-BEE0-FAE2-66AF040A4EAB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FCAEA7F3-CD5A-2C9A-9189-B2BCA00EA0B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BDBABD1E-46E4-DA00-EE14-CFE56162CA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6" name="图片 5" descr="图表, 散点图&#10;&#10;AI 生成的内容可能不正确。">
            <a:extLst>
              <a:ext uri="{FF2B5EF4-FFF2-40B4-BE49-F238E27FC236}">
                <a16:creationId xmlns:a16="http://schemas.microsoft.com/office/drawing/2014/main" id="{F8C4ADA4-66DE-736C-FE2B-F26A0FD1A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39" y="850824"/>
            <a:ext cx="7520375" cy="600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55287"/>
      </p:ext>
    </p:extLst>
  </p:cSld>
  <p:clrMapOvr>
    <a:masterClrMapping/>
  </p:clrMapOvr>
  <p:transition spd="slow" advTm="3000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CEA5E34-B5DF-4FB2-B074-366EA3345E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9D4FC86B-0F38-4B26-B43E-8A357E7F8821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>
              <a:extLst>
                <a:ext uri="{FF2B5EF4-FFF2-40B4-BE49-F238E27FC236}">
                  <a16:creationId xmlns:a16="http://schemas.microsoft.com/office/drawing/2014/main" id="{BB6E4BD6-9526-4F86-9A8C-0ED51ACB65CC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>
              <a:extLst>
                <a:ext uri="{FF2B5EF4-FFF2-40B4-BE49-F238E27FC236}">
                  <a16:creationId xmlns:a16="http://schemas.microsoft.com/office/drawing/2014/main" id="{70F43E9F-C1C6-41B3-8440-995964FC6ED1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871615D-F63D-40FB-BB72-4CA2AE8CCD1A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>
              <a:extLst>
                <a:ext uri="{FF2B5EF4-FFF2-40B4-BE49-F238E27FC236}">
                  <a16:creationId xmlns:a16="http://schemas.microsoft.com/office/drawing/2014/main" id="{808C23BE-0477-419D-B9C0-38F33EE86ACC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>
              <a:extLst>
                <a:ext uri="{FF2B5EF4-FFF2-40B4-BE49-F238E27FC236}">
                  <a16:creationId xmlns:a16="http://schemas.microsoft.com/office/drawing/2014/main" id="{C5250F2E-0D2A-4A34-9A6D-F203F37F58F4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>
              <a:extLst>
                <a:ext uri="{FF2B5EF4-FFF2-40B4-BE49-F238E27FC236}">
                  <a16:creationId xmlns:a16="http://schemas.microsoft.com/office/drawing/2014/main" id="{8E06F526-387D-4656-A3F0-4C64A91E1E6B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9" name="íşḷiḍé">
            <a:extLst>
              <a:ext uri="{FF2B5EF4-FFF2-40B4-BE49-F238E27FC236}">
                <a16:creationId xmlns:a16="http://schemas.microsoft.com/office/drawing/2014/main" id="{3C09972B-57AA-4854-BB5B-0FAB3AD7D446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04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视频演示</a:t>
            </a:r>
          </a:p>
        </p:txBody>
      </p:sp>
    </p:spTree>
    <p:extLst>
      <p:ext uri="{BB962C8B-B14F-4D97-AF65-F5344CB8AC3E}">
        <p14:creationId xmlns:p14="http://schemas.microsoft.com/office/powerpoint/2010/main" val="20809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6" grpId="0" animBg="1"/>
      <p:bldP spid="33" grpId="0"/>
      <p:bldP spid="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64DC-FD8F-93C4-2550-A9AD2E9A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75030EB-C366-38E7-70F1-A8A9FB5880D3}"/>
              </a:ext>
            </a:extLst>
          </p:cNvPr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原型网页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0B861A-59D4-AF7F-B1EB-7D2507C45283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79646F5B-3510-4401-5EC8-585C24364B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D59DB3A7-B7EB-5075-F23C-BED14275808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2" name="bandicam 2026-01-02 13-04-35-118">
            <a:hlinkClick r:id="" action="ppaction://media"/>
            <a:extLst>
              <a:ext uri="{FF2B5EF4-FFF2-40B4-BE49-F238E27FC236}">
                <a16:creationId xmlns:a16="http://schemas.microsoft.com/office/drawing/2014/main" id="{252871AE-B2D2-FDA7-17BB-CB5599CFE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2814" y="909464"/>
            <a:ext cx="9379729" cy="586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24333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>
          <a:extLst>
            <a:ext uri="{FF2B5EF4-FFF2-40B4-BE49-F238E27FC236}">
              <a16:creationId xmlns:a16="http://schemas.microsoft.com/office/drawing/2014/main" id="{23F01934-3408-CAC6-91A5-25F504383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AE179BA-1978-4F04-4390-916B961BA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098E71-1EBD-7160-9384-94CC902BDACE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>
              <a:extLst>
                <a:ext uri="{FF2B5EF4-FFF2-40B4-BE49-F238E27FC236}">
                  <a16:creationId xmlns:a16="http://schemas.microsoft.com/office/drawing/2014/main" id="{ECD9EEC0-E7D2-8E21-9356-0629EA9D24EE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>
              <a:extLst>
                <a:ext uri="{FF2B5EF4-FFF2-40B4-BE49-F238E27FC236}">
                  <a16:creationId xmlns:a16="http://schemas.microsoft.com/office/drawing/2014/main" id="{B393F4FC-6B18-5BA5-53EA-5434CCC01FC2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3CFA56-58CB-A7D1-88B4-D7D4D5435B7F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>
              <a:extLst>
                <a:ext uri="{FF2B5EF4-FFF2-40B4-BE49-F238E27FC236}">
                  <a16:creationId xmlns:a16="http://schemas.microsoft.com/office/drawing/2014/main" id="{E30935BA-D6C0-8F9C-6308-862F075496EF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>
              <a:extLst>
                <a:ext uri="{FF2B5EF4-FFF2-40B4-BE49-F238E27FC236}">
                  <a16:creationId xmlns:a16="http://schemas.microsoft.com/office/drawing/2014/main" id="{68B45FD8-03D1-A20C-8126-3EC07C6F35E4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>
              <a:extLst>
                <a:ext uri="{FF2B5EF4-FFF2-40B4-BE49-F238E27FC236}">
                  <a16:creationId xmlns:a16="http://schemas.microsoft.com/office/drawing/2014/main" id="{01BEE213-4716-FC3A-7D3B-52AD734300D7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9" name="íşḷiḍé">
            <a:extLst>
              <a:ext uri="{FF2B5EF4-FFF2-40B4-BE49-F238E27FC236}">
                <a16:creationId xmlns:a16="http://schemas.microsoft.com/office/drawing/2014/main" id="{CA95C4AF-9EF4-09DB-E530-6F3A50F60D60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>
            <a:extLst>
              <a:ext uri="{FF2B5EF4-FFF2-40B4-BE49-F238E27FC236}">
                <a16:creationId xmlns:a16="http://schemas.microsoft.com/office/drawing/2014/main" id="{7A0B4D11-C79D-7730-1639-76DB264CB4D1}"/>
              </a:ext>
            </a:extLst>
          </p:cNvPr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>
            <a:extLst>
              <a:ext uri="{FF2B5EF4-FFF2-40B4-BE49-F238E27FC236}">
                <a16:creationId xmlns:a16="http://schemas.microsoft.com/office/drawing/2014/main" id="{76469466-ACC9-3534-33F2-85ACA52DF904}"/>
              </a:ext>
            </a:extLst>
          </p:cNvPr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>
            <a:extLst>
              <a:ext uri="{FF2B5EF4-FFF2-40B4-BE49-F238E27FC236}">
                <a16:creationId xmlns:a16="http://schemas.microsoft.com/office/drawing/2014/main" id="{41FB652E-7458-663C-477C-4DCA6F221D9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05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CC859BD-8B10-5ABF-669E-1147499A0263}"/>
              </a:ext>
            </a:extLst>
          </p:cNvPr>
          <p:cNvSpPr/>
          <p:nvPr/>
        </p:nvSpPr>
        <p:spPr>
          <a:xfrm>
            <a:off x="4807716" y="3014426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169013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6" grpId="0" animBg="1"/>
      <p:bldP spid="33" grpId="0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64DC-FD8F-93C4-2550-A9AD2E9A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75030EB-C366-38E7-70F1-A8A9FB5880D3}"/>
              </a:ext>
            </a:extLst>
          </p:cNvPr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项目总结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0B861A-59D4-AF7F-B1EB-7D2507C45283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79646F5B-3510-4401-5EC8-585C24364B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D59DB3A7-B7EB-5075-F23C-BED14275808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FF6D989-B088-F285-3C9B-1676762B2086}"/>
              </a:ext>
            </a:extLst>
          </p:cNvPr>
          <p:cNvSpPr txBox="1"/>
          <p:nvPr/>
        </p:nvSpPr>
        <p:spPr>
          <a:xfrm>
            <a:off x="910584" y="1366157"/>
            <a:ext cx="7093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本项目分析了深圳</a:t>
            </a:r>
            <a:r>
              <a:rPr lang="en-US" altLang="zh-CN" dirty="0"/>
              <a:t>2025</a:t>
            </a:r>
            <a:r>
              <a:rPr lang="zh-CN" altLang="en-US" dirty="0"/>
              <a:t>年极端天气预警数据，实现了：</a:t>
            </a:r>
            <a:endParaRPr lang="en-US" altLang="zh-CN" dirty="0"/>
          </a:p>
          <a:p>
            <a:r>
              <a:rPr lang="zh-CN" altLang="en-US" dirty="0"/>
              <a:t>    基于时间和过去</a:t>
            </a:r>
            <a:r>
              <a:rPr lang="en-US" altLang="zh-CN" dirty="0"/>
              <a:t>30</a:t>
            </a:r>
            <a:r>
              <a:rPr lang="zh-CN" altLang="en-US" dirty="0"/>
              <a:t>天预警预测下次预警的类型的分类模型</a:t>
            </a:r>
            <a:endParaRPr lang="en-US" altLang="zh-CN" dirty="0"/>
          </a:p>
          <a:p>
            <a:r>
              <a:rPr lang="zh-CN" altLang="en-US" dirty="0"/>
              <a:t>    基于时间和过去</a:t>
            </a:r>
            <a:r>
              <a:rPr lang="en-US" altLang="zh-CN" dirty="0"/>
              <a:t>30</a:t>
            </a:r>
            <a:r>
              <a:rPr lang="zh-CN" altLang="en-US" dirty="0"/>
              <a:t>天预警预测下次预警的发布时间间隔的回归模型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80F58E-9BE6-C5F8-2E5D-793E7077C484}"/>
              </a:ext>
            </a:extLst>
          </p:cNvPr>
          <p:cNvSpPr txBox="1"/>
          <p:nvPr/>
        </p:nvSpPr>
        <p:spPr>
          <a:xfrm>
            <a:off x="910584" y="2720100"/>
            <a:ext cx="9417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预测下次预警类型的分类模型可用于：</a:t>
            </a:r>
            <a:endParaRPr lang="en-US" altLang="zh-CN" dirty="0"/>
          </a:p>
          <a:p>
            <a:r>
              <a:rPr lang="zh-CN" altLang="en-US" b="1" dirty="0"/>
              <a:t>智能预警辅助决策系统</a:t>
            </a:r>
          </a:p>
          <a:p>
            <a:r>
              <a:rPr lang="zh-CN" altLang="en-US" dirty="0"/>
              <a:t>当气象监测系统检测到异常信号（如雷达回波、风速突变），但尚未明确灾害类型时，</a:t>
            </a:r>
            <a:br>
              <a:rPr lang="zh-CN" altLang="en-US" dirty="0"/>
            </a:br>
            <a:r>
              <a:rPr lang="zh-CN" altLang="en-US" dirty="0"/>
              <a:t>可结合当前时间（月份、小时）、近期同类预警频率等特征，</a:t>
            </a:r>
            <a:r>
              <a:rPr lang="zh-CN" altLang="en-US" b="1" dirty="0"/>
              <a:t>实时推荐最可能的预警类型</a:t>
            </a:r>
            <a:r>
              <a:rPr lang="zh-CN" altLang="en-US" dirty="0"/>
              <a:t>，</a:t>
            </a:r>
            <a:br>
              <a:rPr lang="zh-CN" altLang="en-US" dirty="0"/>
            </a:br>
            <a:r>
              <a:rPr lang="zh-CN" altLang="en-US" dirty="0"/>
              <a:t>供值班人员快速确认，缩短发布延迟。</a:t>
            </a:r>
          </a:p>
          <a:p>
            <a:r>
              <a:rPr lang="zh-CN" altLang="en-US" b="1" dirty="0"/>
              <a:t>多部门协同响应预案自动触发</a:t>
            </a:r>
          </a:p>
          <a:p>
            <a:r>
              <a:rPr lang="zh-CN" altLang="en-US" dirty="0"/>
              <a:t>不同预警类型对应不同应急响应机制：</a:t>
            </a:r>
          </a:p>
          <a:p>
            <a:pPr lvl="1"/>
            <a:r>
              <a:rPr lang="zh-CN" altLang="en-US" b="1" dirty="0"/>
              <a:t>台风</a:t>
            </a:r>
            <a:r>
              <a:rPr lang="en-US" altLang="zh-CN" b="1" dirty="0"/>
              <a:t>/</a:t>
            </a:r>
            <a:r>
              <a:rPr lang="zh-CN" altLang="en-US" b="1" dirty="0"/>
              <a:t>暴雨</a:t>
            </a:r>
            <a:r>
              <a:rPr lang="zh-CN" altLang="en-US" dirty="0"/>
              <a:t> → 启动水务、交通、地铁停运预案</a:t>
            </a:r>
          </a:p>
          <a:p>
            <a:pPr lvl="1"/>
            <a:r>
              <a:rPr lang="zh-CN" altLang="en-US" b="1" dirty="0"/>
              <a:t>高温</a:t>
            </a:r>
            <a:r>
              <a:rPr lang="en-US" altLang="zh-CN" b="1" dirty="0"/>
              <a:t>/</a:t>
            </a:r>
            <a:r>
              <a:rPr lang="zh-CN" altLang="en-US" b="1" dirty="0"/>
              <a:t>森林火险</a:t>
            </a:r>
            <a:r>
              <a:rPr lang="zh-CN" altLang="en-US" dirty="0"/>
              <a:t> → 消防、电力、户外作业管控</a:t>
            </a:r>
          </a:p>
          <a:p>
            <a:pPr lvl="1"/>
            <a:r>
              <a:rPr lang="zh-CN" altLang="en-US" b="1" dirty="0"/>
              <a:t>大雾</a:t>
            </a:r>
            <a:r>
              <a:rPr lang="zh-CN" altLang="en-US" dirty="0"/>
              <a:t> → 调整航空、高速公路管制</a:t>
            </a:r>
          </a:p>
          <a:p>
            <a:r>
              <a:rPr lang="zh-CN" altLang="en-US" dirty="0"/>
              <a:t>系统可在预警类型预测后，</a:t>
            </a:r>
            <a:r>
              <a:rPr lang="zh-CN" altLang="en-US" b="1" dirty="0"/>
              <a:t>自动推送对应预案清单</a:t>
            </a:r>
            <a:r>
              <a:rPr lang="zh-CN" altLang="en-US" dirty="0"/>
              <a:t>，提升跨部门协同效率。</a:t>
            </a:r>
          </a:p>
        </p:txBody>
      </p:sp>
    </p:spTree>
    <p:extLst>
      <p:ext uri="{BB962C8B-B14F-4D97-AF65-F5344CB8AC3E}">
        <p14:creationId xmlns:p14="http://schemas.microsoft.com/office/powerpoint/2010/main" val="2786690328"/>
      </p:ext>
    </p:extLst>
  </p:cSld>
  <p:clrMapOvr>
    <a:masterClrMapping/>
  </p:clrMapOvr>
  <p:transition spd="slow" advTm="300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A1E9-B823-0DC8-D758-DD3D3CB8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A63BED66-CCCD-2B3A-19E4-2CB86A4C3501}"/>
              </a:ext>
            </a:extLst>
          </p:cNvPr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项目总结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CC300A5-56C0-A5EA-4F16-8FCFBF588D11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934B470A-10B5-4ACC-B062-082D988DCA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838246D-65B3-0604-0EA2-E8963FDACFF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2911EA1-5D79-FA67-B518-12AAAD16AD9C}"/>
              </a:ext>
            </a:extLst>
          </p:cNvPr>
          <p:cNvSpPr txBox="1"/>
          <p:nvPr/>
        </p:nvSpPr>
        <p:spPr>
          <a:xfrm>
            <a:off x="786649" y="1435586"/>
            <a:ext cx="1030602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预测下次预警间隔的回归模型可用于：</a:t>
            </a:r>
            <a:endParaRPr lang="en-US" altLang="zh-CN" dirty="0"/>
          </a:p>
          <a:p>
            <a:r>
              <a:rPr lang="zh-CN" altLang="en-US" b="1" dirty="0"/>
              <a:t>应急资源动态调度与休整窗口识别</a:t>
            </a:r>
          </a:p>
          <a:p>
            <a:r>
              <a:rPr lang="zh-CN" altLang="en-US" dirty="0"/>
              <a:t>若模型预测“台风预警平均间隔</a:t>
            </a:r>
            <a:r>
              <a:rPr lang="en-US" altLang="zh-CN" dirty="0"/>
              <a:t>45</a:t>
            </a:r>
            <a:r>
              <a:rPr lang="zh-CN" altLang="en-US" dirty="0"/>
              <a:t>天”，</a:t>
            </a:r>
            <a:br>
              <a:rPr lang="zh-CN" altLang="en-US" dirty="0"/>
            </a:br>
            <a:r>
              <a:rPr lang="zh-CN" altLang="en-US" dirty="0"/>
              <a:t>则在上次发布后可安排：</a:t>
            </a:r>
          </a:p>
          <a:p>
            <a:pPr lvl="1"/>
            <a:r>
              <a:rPr lang="zh-CN" altLang="en-US" dirty="0"/>
              <a:t>抢险队伍轮休、装备维护（如抽水泵、发电机检修）</a:t>
            </a:r>
          </a:p>
          <a:p>
            <a:pPr lvl="1"/>
            <a:r>
              <a:rPr lang="zh-CN" altLang="en-US" dirty="0"/>
              <a:t>应急物资补给（沙袋、救生衣库存补充）</a:t>
            </a:r>
          </a:p>
          <a:p>
            <a:pPr lvl="1"/>
            <a:r>
              <a:rPr lang="zh-CN" altLang="en-US" dirty="0"/>
              <a:t>避难场所临时关闭（节省运维成本）</a:t>
            </a:r>
          </a:p>
          <a:p>
            <a:r>
              <a:rPr lang="zh-CN" altLang="en-US" dirty="0"/>
              <a:t>若</a:t>
            </a:r>
            <a:r>
              <a:rPr lang="zh-CN" altLang="en-US" b="1" dirty="0"/>
              <a:t>实际间隔显著短于预测值</a:t>
            </a:r>
            <a:r>
              <a:rPr lang="zh-CN" altLang="en-US" dirty="0"/>
              <a:t>（如</a:t>
            </a:r>
            <a:r>
              <a:rPr lang="en-US" altLang="zh-CN" dirty="0"/>
              <a:t>10</a:t>
            </a:r>
            <a:r>
              <a:rPr lang="zh-CN" altLang="en-US" dirty="0"/>
              <a:t>天内又发），则触发“异常高频”警报，提示进入极端天气活跃期。</a:t>
            </a:r>
          </a:p>
          <a:p>
            <a:r>
              <a:rPr lang="zh-CN" altLang="en-US" b="1" dirty="0"/>
              <a:t>保险与农业风险管理</a:t>
            </a:r>
          </a:p>
          <a:p>
            <a:r>
              <a:rPr lang="zh-CN" altLang="en-US" dirty="0"/>
              <a:t>农业保险公司可利用“暴雨</a:t>
            </a:r>
            <a:r>
              <a:rPr lang="en-US" altLang="zh-CN" dirty="0"/>
              <a:t>/</a:t>
            </a:r>
            <a:r>
              <a:rPr lang="zh-CN" altLang="en-US" dirty="0"/>
              <a:t>干旱预警间隔预测”，</a:t>
            </a:r>
            <a:br>
              <a:rPr lang="zh-CN" altLang="en-US" dirty="0"/>
            </a:br>
            <a:r>
              <a:rPr lang="zh-CN" altLang="en-US" dirty="0"/>
              <a:t>动态调整保单费率或触发赔付条件（如“</a:t>
            </a:r>
            <a:r>
              <a:rPr lang="en-US" altLang="zh-CN" dirty="0"/>
              <a:t>30</a:t>
            </a:r>
            <a:r>
              <a:rPr lang="zh-CN" altLang="en-US" dirty="0"/>
              <a:t>天内两次暴雨预警”视为持续灾害）。</a:t>
            </a:r>
          </a:p>
          <a:p>
            <a:r>
              <a:rPr lang="zh-CN" altLang="en-US" dirty="0"/>
              <a:t>果农、养殖户可依据“下一次寒潮预警预计在</a:t>
            </a:r>
            <a:r>
              <a:rPr lang="en-US" altLang="zh-CN" dirty="0"/>
              <a:t>20</a:t>
            </a:r>
            <a:r>
              <a:rPr lang="zh-CN" altLang="en-US" dirty="0"/>
              <a:t>天后”，</a:t>
            </a:r>
            <a:br>
              <a:rPr lang="zh-CN" altLang="en-US" dirty="0"/>
            </a:br>
            <a:r>
              <a:rPr lang="zh-CN" altLang="en-US" dirty="0"/>
              <a:t>安排抢收、加固棚舍等农事操作。</a:t>
            </a:r>
          </a:p>
        </p:txBody>
      </p:sp>
    </p:spTree>
    <p:extLst>
      <p:ext uri="{BB962C8B-B14F-4D97-AF65-F5344CB8AC3E}">
        <p14:creationId xmlns:p14="http://schemas.microsoft.com/office/powerpoint/2010/main" val="1122207859"/>
      </p:ext>
    </p:extLst>
  </p:cSld>
  <p:clrMapOvr>
    <a:masterClrMapping/>
  </p:clrMapOvr>
  <p:transition spd="slow" advTm="3000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50BCE-6B00-1EBB-4636-C6BBA5269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2DEAC2ED-DCEA-D6F3-5458-D70C432A43C7}"/>
              </a:ext>
            </a:extLst>
          </p:cNvPr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项目总结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23FB2CC-7239-159C-F831-84AEA2B9D42F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21561370-FBDD-355D-ACBB-463236F512D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8AD30007-35A2-C950-573F-2837B2307DB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4F649D9-3120-ED2C-7F99-1727A634A92B}"/>
              </a:ext>
            </a:extLst>
          </p:cNvPr>
          <p:cNvSpPr txBox="1"/>
          <p:nvPr/>
        </p:nvSpPr>
        <p:spPr>
          <a:xfrm>
            <a:off x="1058488" y="1444362"/>
            <a:ext cx="9027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项目还存在一些问题：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冬季数据较少，在冬季时间段的预测准确率较低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部分预警内容存在复杂性，如提高</a:t>
            </a:r>
            <a:r>
              <a:rPr lang="en-US" altLang="zh-CN" dirty="0"/>
              <a:t>/</a:t>
            </a:r>
            <a:r>
              <a:rPr lang="zh-CN" altLang="en-US" dirty="0"/>
              <a:t>降低预警等级。项目中对数据集的处理没有涉及预警内容，信息难以追踪，给数据集的使用带来挑战，影响了建模精度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当前只使用</a:t>
            </a:r>
            <a:r>
              <a:rPr lang="en-US" altLang="zh-CN" dirty="0"/>
              <a:t>1</a:t>
            </a:r>
            <a:r>
              <a:rPr lang="zh-CN" altLang="en-US" dirty="0"/>
              <a:t>年的数据，没有考虑极端天气的年度变化情况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BED9EB-A39E-8BFA-167A-6A2AA57713DD}"/>
              </a:ext>
            </a:extLst>
          </p:cNvPr>
          <p:cNvSpPr txBox="1"/>
          <p:nvPr/>
        </p:nvSpPr>
        <p:spPr>
          <a:xfrm>
            <a:off x="1010103" y="3517594"/>
            <a:ext cx="4494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改进方向：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扩充数据集，使用多年数据进行训练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借助</a:t>
            </a:r>
            <a:r>
              <a:rPr lang="en-US" altLang="zh-CN" dirty="0"/>
              <a:t>AI</a:t>
            </a:r>
            <a:r>
              <a:rPr lang="zh-CN" altLang="en-US" dirty="0"/>
              <a:t>追踪复杂预警信息，填充数据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6673798"/>
      </p:ext>
    </p:extLst>
  </p:cSld>
  <p:clrMapOvr>
    <a:masterClrMapping/>
  </p:clrMapOvr>
  <p:transition spd="slow" advTm="3000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>
          <a:extLst>
            <a:ext uri="{FF2B5EF4-FFF2-40B4-BE49-F238E27FC236}">
              <a16:creationId xmlns:a16="http://schemas.microsoft.com/office/drawing/2014/main" id="{CFBA7CB9-CFB7-89F5-D47D-8FC15067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8ABD11F-A728-78F9-7AF9-6B0A78028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EA1851C9-682A-39AB-D4EE-4104842471DF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>
              <a:extLst>
                <a:ext uri="{FF2B5EF4-FFF2-40B4-BE49-F238E27FC236}">
                  <a16:creationId xmlns:a16="http://schemas.microsoft.com/office/drawing/2014/main" id="{8C5BF542-D657-6B0E-9B53-81C569CF7576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>
              <a:extLst>
                <a:ext uri="{FF2B5EF4-FFF2-40B4-BE49-F238E27FC236}">
                  <a16:creationId xmlns:a16="http://schemas.microsoft.com/office/drawing/2014/main" id="{66FB14F3-D307-9C6F-C543-9CEF6EBAF318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6F4D74-130D-01B9-ACE6-DE23EEEE57E6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>
              <a:extLst>
                <a:ext uri="{FF2B5EF4-FFF2-40B4-BE49-F238E27FC236}">
                  <a16:creationId xmlns:a16="http://schemas.microsoft.com/office/drawing/2014/main" id="{F4E35D0D-B840-D17F-BC1C-CF12F1B2EA5B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>
              <a:extLst>
                <a:ext uri="{FF2B5EF4-FFF2-40B4-BE49-F238E27FC236}">
                  <a16:creationId xmlns:a16="http://schemas.microsoft.com/office/drawing/2014/main" id="{05A3BCAE-25A2-F64B-251C-6F6DAE903A14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>
              <a:extLst>
                <a:ext uri="{FF2B5EF4-FFF2-40B4-BE49-F238E27FC236}">
                  <a16:creationId xmlns:a16="http://schemas.microsoft.com/office/drawing/2014/main" id="{14AF8B9B-6D6B-438E-EB59-01957AF556ED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9" name="íşḷiḍé">
            <a:extLst>
              <a:ext uri="{FF2B5EF4-FFF2-40B4-BE49-F238E27FC236}">
                <a16:creationId xmlns:a16="http://schemas.microsoft.com/office/drawing/2014/main" id="{F565DB3C-F8FE-E352-02AE-3597136948DF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>
            <a:extLst>
              <a:ext uri="{FF2B5EF4-FFF2-40B4-BE49-F238E27FC236}">
                <a16:creationId xmlns:a16="http://schemas.microsoft.com/office/drawing/2014/main" id="{2EA8C06F-F449-70E4-9E96-38C99A8BDDD6}"/>
              </a:ext>
            </a:extLst>
          </p:cNvPr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>
            <a:extLst>
              <a:ext uri="{FF2B5EF4-FFF2-40B4-BE49-F238E27FC236}">
                <a16:creationId xmlns:a16="http://schemas.microsoft.com/office/drawing/2014/main" id="{5466B780-7759-F6F7-6201-95B2DD8D7005}"/>
              </a:ext>
            </a:extLst>
          </p:cNvPr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39BFD40-35A6-B388-8686-6E24144E0EDA}"/>
              </a:ext>
            </a:extLst>
          </p:cNvPr>
          <p:cNvSpPr/>
          <p:nvPr/>
        </p:nvSpPr>
        <p:spPr>
          <a:xfrm>
            <a:off x="4807716" y="3014426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47974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6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255FB-C18B-49A9-F626-E7179EC6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B251247-B8FC-98E5-C29B-CE2807212205}"/>
              </a:ext>
            </a:extLst>
          </p:cNvPr>
          <p:cNvSpPr/>
          <p:nvPr/>
        </p:nvSpPr>
        <p:spPr>
          <a:xfrm>
            <a:off x="1206863" y="44834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项目背景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420AFD-198A-656A-D219-55ED0DE344DC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A48D76D1-7C22-F368-5BC0-B0563697170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422F3163-7FD5-4CD9-E5CC-DFCD61BFF9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C98EA8-5BB0-D531-DA78-5538B37D5592}"/>
              </a:ext>
            </a:extLst>
          </p:cNvPr>
          <p:cNvSpPr txBox="1"/>
          <p:nvPr/>
        </p:nvSpPr>
        <p:spPr>
          <a:xfrm>
            <a:off x="1040921" y="1897810"/>
            <a:ext cx="10110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在本课程项目中，我以深圳市公开的极端天气预警历史数据为基础，结合统计分析与建模方法（如回归分析、分类模型、时间序列建模、特征工程等），探索以下核心问题：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历史预警频率、前次预警特征等是否可用于预测下一次预警的间隔时间？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能否构建分类模型，基于时序与环境特征预测即将发布的预警类型？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哪些因素（如月份、工作日、近期天气活跃度）对预警发布行为影响最大？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本项目不仅契合课程中涵盖的</a:t>
            </a:r>
            <a:r>
              <a:rPr lang="zh-CN" altLang="en-US" b="1" dirty="0"/>
              <a:t>回归分析、分类模型、特征工程、模型评估（</a:t>
            </a:r>
            <a:r>
              <a:rPr lang="en-US" altLang="zh-CN" b="1" dirty="0"/>
              <a:t>R²</a:t>
            </a:r>
            <a:r>
              <a:rPr lang="zh-CN" altLang="en-US" b="1" dirty="0"/>
              <a:t>、准确率、</a:t>
            </a:r>
            <a:r>
              <a:rPr lang="en-US" altLang="zh-CN" b="1" dirty="0"/>
              <a:t>MAE</a:t>
            </a:r>
            <a:r>
              <a:rPr lang="zh-CN" altLang="en-US" b="1" dirty="0"/>
              <a:t>）</a:t>
            </a:r>
            <a:r>
              <a:rPr lang="zh-CN" altLang="en-US" dirty="0"/>
              <a:t> 等核心内容，也体现了统计方法在公共安全与城市治理中的实际应用价值。通过该项目，我系统实践了从数据清洗、探索性分析（</a:t>
            </a:r>
            <a:r>
              <a:rPr lang="en-US" altLang="zh-CN" dirty="0"/>
              <a:t>EDA</a:t>
            </a:r>
            <a:r>
              <a:rPr lang="zh-CN" altLang="en-US" dirty="0"/>
              <a:t>）、假设检验到模型构建与解释的完整建模流程，提升了解决真实世界问题的能力。</a:t>
            </a:r>
          </a:p>
        </p:txBody>
      </p:sp>
    </p:spTree>
    <p:extLst>
      <p:ext uri="{BB962C8B-B14F-4D97-AF65-F5344CB8AC3E}">
        <p14:creationId xmlns:p14="http://schemas.microsoft.com/office/powerpoint/2010/main" val="204951086"/>
      </p:ext>
    </p:extLst>
  </p:cSld>
  <p:clrMapOvr>
    <a:masterClrMapping/>
  </p:clrMapOvr>
  <p:transition spd="slow" advTm="3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B90DD2E-FDCC-497A-8170-335B101F89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FD8305D-BEFB-43B0-B627-7AF301CE843C}"/>
              </a:ext>
            </a:extLst>
          </p:cNvPr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>
              <a:extLst>
                <a:ext uri="{FF2B5EF4-FFF2-40B4-BE49-F238E27FC236}">
                  <a16:creationId xmlns:a16="http://schemas.microsoft.com/office/drawing/2014/main" id="{61DC49C6-78BA-456D-8730-08FEECE87077}"/>
                </a:ext>
              </a:extLst>
            </p:cNvPr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>
              <a:extLst>
                <a:ext uri="{FF2B5EF4-FFF2-40B4-BE49-F238E27FC236}">
                  <a16:creationId xmlns:a16="http://schemas.microsoft.com/office/drawing/2014/main" id="{59B53340-1D28-48C4-B142-74CAFDC88D4D}"/>
                </a:ext>
              </a:extLst>
            </p:cNvPr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7B376A4-DFE7-40CD-89C9-9DC795D595BF}"/>
              </a:ext>
            </a:extLst>
          </p:cNvPr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>
              <a:extLst>
                <a:ext uri="{FF2B5EF4-FFF2-40B4-BE49-F238E27FC236}">
                  <a16:creationId xmlns:a16="http://schemas.microsoft.com/office/drawing/2014/main" id="{02A73B9E-1C71-4C5B-A435-A8036BACADAF}"/>
                </a:ext>
              </a:extLst>
            </p:cNvPr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>
              <a:extLst>
                <a:ext uri="{FF2B5EF4-FFF2-40B4-BE49-F238E27FC236}">
                  <a16:creationId xmlns:a16="http://schemas.microsoft.com/office/drawing/2014/main" id="{55DDBF1A-FE83-4B86-AD04-1E865B40E16F}"/>
                </a:ext>
              </a:extLst>
            </p:cNvPr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>
              <a:extLst>
                <a:ext uri="{FF2B5EF4-FFF2-40B4-BE49-F238E27FC236}">
                  <a16:creationId xmlns:a16="http://schemas.microsoft.com/office/drawing/2014/main" id="{DF798C21-50B4-4101-A340-C8C0D9C83A96}"/>
                </a:ext>
              </a:extLst>
            </p:cNvPr>
            <p:cNvSpPr>
              <a:spLocks/>
            </p:cNvSpPr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9" name="íşḷiḍé">
            <a:extLst>
              <a:ext uri="{FF2B5EF4-FFF2-40B4-BE49-F238E27FC236}">
                <a16:creationId xmlns:a16="http://schemas.microsoft.com/office/drawing/2014/main" id="{49FD12FC-AA15-40DB-96EA-05117059D9CE}"/>
              </a:ext>
            </a:extLst>
          </p:cNvPr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>
            <a:spLocks/>
          </p:cNvSpPr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>
            <a:spLocks/>
          </p:cNvSpPr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02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2685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数据集介绍</a:t>
            </a:r>
          </a:p>
        </p:txBody>
      </p:sp>
    </p:spTree>
    <p:extLst>
      <p:ext uri="{BB962C8B-B14F-4D97-AF65-F5344CB8AC3E}">
        <p14:creationId xmlns:p14="http://schemas.microsoft.com/office/powerpoint/2010/main" val="1436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6" grpId="0" animBg="1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D105A-2310-BDC0-E669-87227C52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26603A68-947C-B348-2D20-2F9A50ECD270}"/>
              </a:ext>
            </a:extLst>
          </p:cNvPr>
          <p:cNvSpPr/>
          <p:nvPr/>
        </p:nvSpPr>
        <p:spPr>
          <a:xfrm>
            <a:off x="1206863" y="448348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深圳灾害天气预警数据集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3F1DD5E-4040-A785-3A9F-DA15E65AB8D0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94D5B691-8733-8080-26CC-033167F6FE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F3A434DD-D994-0F4F-8A66-793967413A6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图形用户界面, 应用程序, 网站&#10;&#10;AI 生成的内容可能不正确。">
            <a:extLst>
              <a:ext uri="{FF2B5EF4-FFF2-40B4-BE49-F238E27FC236}">
                <a16:creationId xmlns:a16="http://schemas.microsoft.com/office/drawing/2014/main" id="{1049E76D-2174-DC96-DE9F-33553898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63" y="966645"/>
            <a:ext cx="9248352" cy="52072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22CB61-2B0A-5B8A-003B-01DFF6C3C5B9}"/>
              </a:ext>
            </a:extLst>
          </p:cNvPr>
          <p:cNvSpPr txBox="1"/>
          <p:nvPr/>
        </p:nvSpPr>
        <p:spPr>
          <a:xfrm>
            <a:off x="2334882" y="6354792"/>
            <a:ext cx="707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https://opendata.sz.gov.cn/data/dataSet/toDataDetails/29200_00900329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3552625"/>
      </p:ext>
    </p:extLst>
  </p:cSld>
  <p:clrMapOvr>
    <a:masterClrMapping/>
  </p:clrMapOvr>
  <p:transition spd="slow" advTm="3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80ADA-EAAA-6FA5-6DFD-DF3D308C0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05896E8-536C-D8BA-D5B4-61D0F852D6BF}"/>
              </a:ext>
            </a:extLst>
          </p:cNvPr>
          <p:cNvSpPr/>
          <p:nvPr/>
        </p:nvSpPr>
        <p:spPr>
          <a:xfrm>
            <a:off x="1206863" y="448348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深圳灾害天气预警数据集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E4724A7-CC46-7B65-A57C-FA68377CE431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B4577373-22B5-CA41-EE6D-2518306161B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9C427F96-4E1E-A973-6850-34C6567ED1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3" name="图片 2" descr="表格&#10;&#10;AI 生成的内容可能不正确。">
            <a:extLst>
              <a:ext uri="{FF2B5EF4-FFF2-40B4-BE49-F238E27FC236}">
                <a16:creationId xmlns:a16="http://schemas.microsoft.com/office/drawing/2014/main" id="{DD72F1DE-54B7-29C5-169E-0B9E49F0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13" y="1017917"/>
            <a:ext cx="10765754" cy="561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94170"/>
      </p:ext>
    </p:extLst>
  </p:cSld>
  <p:clrMapOvr>
    <a:masterClrMapping/>
  </p:clrMapOvr>
  <p:transition spd="slow" advTm="300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30667-FCAA-33DD-D55D-775BF1D11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06A290DC-762A-FD6D-345E-56BAED1B649D}"/>
              </a:ext>
            </a:extLst>
          </p:cNvPr>
          <p:cNvSpPr/>
          <p:nvPr/>
        </p:nvSpPr>
        <p:spPr>
          <a:xfrm>
            <a:off x="1206863" y="448348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深圳灾害天气预警数据集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BC3F7B-FE0D-7C5F-40AF-0B0B77C13FA7}"/>
              </a:ext>
            </a:extLst>
          </p:cNvPr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>
              <a:extLst>
                <a:ext uri="{FF2B5EF4-FFF2-40B4-BE49-F238E27FC236}">
                  <a16:creationId xmlns:a16="http://schemas.microsoft.com/office/drawing/2014/main" id="{0C1E53E3-893F-172C-A885-059EBBBBF78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>
              <a:extLst>
                <a:ext uri="{FF2B5EF4-FFF2-40B4-BE49-F238E27FC236}">
                  <a16:creationId xmlns:a16="http://schemas.microsoft.com/office/drawing/2014/main" id="{502CEA70-3F9F-9527-EF89-FD42D6DAA9D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66B21AF2-6762-4DA9-7494-7F5298FE2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85" y="937404"/>
            <a:ext cx="10649977" cy="55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51686"/>
      </p:ext>
    </p:extLst>
  </p:cSld>
  <p:clrMapOvr>
    <a:masterClrMapping/>
  </p:clrMapOvr>
  <p:transition spd="slow" advTm="3000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5C05C61-D5D4-44B4-B47F-C512FD34F8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715包图\2"/>
  <p:tag name="ISPRING_PRESENTATION_TITLE" val="橙色稳重商务风商业计划书PPT模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第一PPT，www.1ppt.com">
  <a:themeElements>
    <a:clrScheme name="自定义 317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8A2A0"/>
      </a:accent1>
      <a:accent2>
        <a:srgbClr val="6C92C0"/>
      </a:accent2>
      <a:accent3>
        <a:srgbClr val="3EA592"/>
      </a:accent3>
      <a:accent4>
        <a:srgbClr val="5066A1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ha1jvetz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1485</Words>
  <Application>Microsoft Office PowerPoint</Application>
  <PresentationFormat>宽屏</PresentationFormat>
  <Paragraphs>171</Paragraphs>
  <Slides>47</Slides>
  <Notes>40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等线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极简工作总结</dc:title>
  <dc:creator/>
  <cp:keywords>www.1ppt.com</cp:keywords>
  <dc:description>www.1ppt.com</dc:description>
  <cp:lastModifiedBy/>
  <cp:revision>1</cp:revision>
  <dcterms:created xsi:type="dcterms:W3CDTF">2021-08-15T13:41:38Z</dcterms:created>
  <dcterms:modified xsi:type="dcterms:W3CDTF">2026-01-03T09:30:08Z</dcterms:modified>
</cp:coreProperties>
</file>